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comments/comment1.xml" ContentType="application/vnd.openxmlformats-officedocument.presentationml.comments+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media/media1.m4a" ContentType="audio/unknown"/>
  <Override PartName="/ppt/media/media2.m4a" ContentType="audio/unknown"/>
  <Override PartName="/ppt/media/media3.m4a" ContentType="audio/unknown"/>
  <Override PartName="/ppt/media/media4.m4a" ContentType="audio/unknown"/>
  <Override PartName="/ppt/media/media5.m4a" ContentType="audio/unknown"/>
  <Override PartName="/ppt/media/media6.m4a" ContentType="audio/unknown"/>
  <Override PartName="/ppt/media/media7.m4a" ContentType="audio/unknown"/>
  <Override PartName="/ppt/media/media8.m4a" ContentType="audio/unknown"/>
  <Override PartName="/ppt/media/media9.m4a" ContentType="audio/unknown"/>
  <Override PartName="/ppt/media/media10.m4a" ContentType="audio/unknown"/>
  <Override PartName="/ppt/media/media11.m4a" ContentType="audio/unknown"/>
  <Override PartName="/ppt/media/media12.m4a" ContentType="audio/unknown"/>
  <Override PartName="/ppt/media/media13.m4a" ContentType="audio/unknown"/>
  <Override PartName="/ppt/media/media14.m4a" ContentType="audio/unknown"/>
  <Override PartName="/ppt/media/media15.m4a" ContentType="audio/unknown"/>
  <Override PartName="/ppt/media/media16.m4a" ContentType="audio/unknown"/>
  <Override PartName="/ppt/media/media17.m4a" ContentType="audio/unknown"/>
  <Override PartName="/ppt/media/media18.m4a" ContentType="audio/unknown"/>
  <Override PartName="/ppt/media/media19.m4a" ContentType="audio/unknown"/>
  <Override PartName="/ppt/media/media20.m4a" ContentType="audio/unknown"/>
  <Override PartName="/ppt/media/media21.m4a" ContentType="audio/unknown"/>
  <Override PartName="/ppt/media/media22.m4a" ContentType="audio/unknown"/>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1408808" rtl="0" fontAlgn="auto" latinLnBrk="0" hangingPunct="0">
      <a:lnSpc>
        <a:spcPct val="80000"/>
      </a:lnSpc>
      <a:spcBef>
        <a:spcPts val="2900"/>
      </a:spcBef>
      <a:spcAft>
        <a:spcPts val="0"/>
      </a:spcAft>
      <a:buClrTx/>
      <a:buSzTx/>
      <a:buFontTx/>
      <a:buNone/>
      <a:tabLst/>
      <a:defRPr b="0" baseline="0" cap="none" i="0" spc="0" strike="noStrike" sz="2600" u="none" kumimoji="0" normalizeH="0">
        <a:ln>
          <a:noFill/>
        </a:ln>
        <a:solidFill>
          <a:srgbClr val="000000"/>
        </a:solidFill>
        <a:effectLst/>
        <a:uFillTx/>
        <a:latin typeface="+mj-lt"/>
        <a:ea typeface="+mj-ea"/>
        <a:cs typeface="+mj-cs"/>
        <a:sym typeface="Helvetica Neue"/>
      </a:defRPr>
    </a:lvl1pPr>
    <a:lvl2pPr marL="0" marR="0" indent="0" algn="l" defTabSz="1408808" rtl="0" fontAlgn="auto" latinLnBrk="0" hangingPunct="0">
      <a:lnSpc>
        <a:spcPct val="80000"/>
      </a:lnSpc>
      <a:spcBef>
        <a:spcPts val="2900"/>
      </a:spcBef>
      <a:spcAft>
        <a:spcPts val="0"/>
      </a:spcAft>
      <a:buClrTx/>
      <a:buSzTx/>
      <a:buFontTx/>
      <a:buNone/>
      <a:tabLst/>
      <a:defRPr b="0" baseline="0" cap="none" i="0" spc="0" strike="noStrike" sz="2600" u="none" kumimoji="0" normalizeH="0">
        <a:ln>
          <a:noFill/>
        </a:ln>
        <a:solidFill>
          <a:srgbClr val="000000"/>
        </a:solidFill>
        <a:effectLst/>
        <a:uFillTx/>
        <a:latin typeface="+mj-lt"/>
        <a:ea typeface="+mj-ea"/>
        <a:cs typeface="+mj-cs"/>
        <a:sym typeface="Helvetica Neue"/>
      </a:defRPr>
    </a:lvl2pPr>
    <a:lvl3pPr marL="0" marR="0" indent="0" algn="l" defTabSz="1408808" rtl="0" fontAlgn="auto" latinLnBrk="0" hangingPunct="0">
      <a:lnSpc>
        <a:spcPct val="80000"/>
      </a:lnSpc>
      <a:spcBef>
        <a:spcPts val="2900"/>
      </a:spcBef>
      <a:spcAft>
        <a:spcPts val="0"/>
      </a:spcAft>
      <a:buClrTx/>
      <a:buSzTx/>
      <a:buFontTx/>
      <a:buNone/>
      <a:tabLst/>
      <a:defRPr b="0" baseline="0" cap="none" i="0" spc="0" strike="noStrike" sz="2600" u="none" kumimoji="0" normalizeH="0">
        <a:ln>
          <a:noFill/>
        </a:ln>
        <a:solidFill>
          <a:srgbClr val="000000"/>
        </a:solidFill>
        <a:effectLst/>
        <a:uFillTx/>
        <a:latin typeface="+mj-lt"/>
        <a:ea typeface="+mj-ea"/>
        <a:cs typeface="+mj-cs"/>
        <a:sym typeface="Helvetica Neue"/>
      </a:defRPr>
    </a:lvl3pPr>
    <a:lvl4pPr marL="0" marR="0" indent="0" algn="l" defTabSz="1408808" rtl="0" fontAlgn="auto" latinLnBrk="0" hangingPunct="0">
      <a:lnSpc>
        <a:spcPct val="80000"/>
      </a:lnSpc>
      <a:spcBef>
        <a:spcPts val="2900"/>
      </a:spcBef>
      <a:spcAft>
        <a:spcPts val="0"/>
      </a:spcAft>
      <a:buClrTx/>
      <a:buSzTx/>
      <a:buFontTx/>
      <a:buNone/>
      <a:tabLst/>
      <a:defRPr b="0" baseline="0" cap="none" i="0" spc="0" strike="noStrike" sz="2600" u="none" kumimoji="0" normalizeH="0">
        <a:ln>
          <a:noFill/>
        </a:ln>
        <a:solidFill>
          <a:srgbClr val="000000"/>
        </a:solidFill>
        <a:effectLst/>
        <a:uFillTx/>
        <a:latin typeface="+mj-lt"/>
        <a:ea typeface="+mj-ea"/>
        <a:cs typeface="+mj-cs"/>
        <a:sym typeface="Helvetica Neue"/>
      </a:defRPr>
    </a:lvl4pPr>
    <a:lvl5pPr marL="0" marR="0" indent="0" algn="l" defTabSz="1408808" rtl="0" fontAlgn="auto" latinLnBrk="0" hangingPunct="0">
      <a:lnSpc>
        <a:spcPct val="80000"/>
      </a:lnSpc>
      <a:spcBef>
        <a:spcPts val="2900"/>
      </a:spcBef>
      <a:spcAft>
        <a:spcPts val="0"/>
      </a:spcAft>
      <a:buClrTx/>
      <a:buSzTx/>
      <a:buFontTx/>
      <a:buNone/>
      <a:tabLst/>
      <a:defRPr b="0" baseline="0" cap="none" i="0" spc="0" strike="noStrike" sz="2600" u="none" kumimoji="0" normalizeH="0">
        <a:ln>
          <a:noFill/>
        </a:ln>
        <a:solidFill>
          <a:srgbClr val="000000"/>
        </a:solidFill>
        <a:effectLst/>
        <a:uFillTx/>
        <a:latin typeface="+mj-lt"/>
        <a:ea typeface="+mj-ea"/>
        <a:cs typeface="+mj-cs"/>
        <a:sym typeface="Helvetica Neue"/>
      </a:defRPr>
    </a:lvl5pPr>
    <a:lvl6pPr marL="0" marR="0" indent="0" algn="l" defTabSz="1408808" rtl="0" fontAlgn="auto" latinLnBrk="0" hangingPunct="0">
      <a:lnSpc>
        <a:spcPct val="80000"/>
      </a:lnSpc>
      <a:spcBef>
        <a:spcPts val="2900"/>
      </a:spcBef>
      <a:spcAft>
        <a:spcPts val="0"/>
      </a:spcAft>
      <a:buClrTx/>
      <a:buSzTx/>
      <a:buFontTx/>
      <a:buNone/>
      <a:tabLst/>
      <a:defRPr b="0" baseline="0" cap="none" i="0" spc="0" strike="noStrike" sz="2600" u="none" kumimoji="0" normalizeH="0">
        <a:ln>
          <a:noFill/>
        </a:ln>
        <a:solidFill>
          <a:srgbClr val="000000"/>
        </a:solidFill>
        <a:effectLst/>
        <a:uFillTx/>
        <a:latin typeface="+mj-lt"/>
        <a:ea typeface="+mj-ea"/>
        <a:cs typeface="+mj-cs"/>
        <a:sym typeface="Helvetica Neue"/>
      </a:defRPr>
    </a:lvl6pPr>
    <a:lvl7pPr marL="0" marR="0" indent="0" algn="l" defTabSz="1408808" rtl="0" fontAlgn="auto" latinLnBrk="0" hangingPunct="0">
      <a:lnSpc>
        <a:spcPct val="80000"/>
      </a:lnSpc>
      <a:spcBef>
        <a:spcPts val="2900"/>
      </a:spcBef>
      <a:spcAft>
        <a:spcPts val="0"/>
      </a:spcAft>
      <a:buClrTx/>
      <a:buSzTx/>
      <a:buFontTx/>
      <a:buNone/>
      <a:tabLst/>
      <a:defRPr b="0" baseline="0" cap="none" i="0" spc="0" strike="noStrike" sz="2600" u="none" kumimoji="0" normalizeH="0">
        <a:ln>
          <a:noFill/>
        </a:ln>
        <a:solidFill>
          <a:srgbClr val="000000"/>
        </a:solidFill>
        <a:effectLst/>
        <a:uFillTx/>
        <a:latin typeface="+mj-lt"/>
        <a:ea typeface="+mj-ea"/>
        <a:cs typeface="+mj-cs"/>
        <a:sym typeface="Helvetica Neue"/>
      </a:defRPr>
    </a:lvl7pPr>
    <a:lvl8pPr marL="0" marR="0" indent="0" algn="l" defTabSz="1408808" rtl="0" fontAlgn="auto" latinLnBrk="0" hangingPunct="0">
      <a:lnSpc>
        <a:spcPct val="80000"/>
      </a:lnSpc>
      <a:spcBef>
        <a:spcPts val="2900"/>
      </a:spcBef>
      <a:spcAft>
        <a:spcPts val="0"/>
      </a:spcAft>
      <a:buClrTx/>
      <a:buSzTx/>
      <a:buFontTx/>
      <a:buNone/>
      <a:tabLst/>
      <a:defRPr b="0" baseline="0" cap="none" i="0" spc="0" strike="noStrike" sz="2600" u="none" kumimoji="0" normalizeH="0">
        <a:ln>
          <a:noFill/>
        </a:ln>
        <a:solidFill>
          <a:srgbClr val="000000"/>
        </a:solidFill>
        <a:effectLst/>
        <a:uFillTx/>
        <a:latin typeface="+mj-lt"/>
        <a:ea typeface="+mj-ea"/>
        <a:cs typeface="+mj-cs"/>
        <a:sym typeface="Helvetica Neue"/>
      </a:defRPr>
    </a:lvl8pPr>
    <a:lvl9pPr marL="0" marR="0" indent="0" algn="l" defTabSz="1408808" rtl="0" fontAlgn="auto" latinLnBrk="0" hangingPunct="0">
      <a:lnSpc>
        <a:spcPct val="80000"/>
      </a:lnSpc>
      <a:spcBef>
        <a:spcPts val="2900"/>
      </a:spcBef>
      <a:spcAft>
        <a:spcPts val="0"/>
      </a:spcAft>
      <a:buClrTx/>
      <a:buSzTx/>
      <a:buFontTx/>
      <a:buNone/>
      <a:tabLst/>
      <a:defRPr b="0" baseline="0" cap="none" i="0" spc="0" strike="noStrike" sz="2600" u="none" kumimoji="0" normalizeH="0">
        <a:ln>
          <a:noFill/>
        </a:ln>
        <a:solidFill>
          <a:srgbClr val="000000"/>
        </a:solidFill>
        <a:effectLst/>
        <a:uFillTx/>
        <a:latin typeface="+mj-lt"/>
        <a:ea typeface="+mj-ea"/>
        <a:cs typeface="+mj-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mAuthor id="0" name="Matti Pitkänen" initials="MP" lastIdx="1" clrIdx="0"/>
</p:cmAuthorLst>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F6F7F2"/>
              </a:solidFill>
              <a:prstDash val="solid"/>
              <a:round/>
            </a:ln>
          </a:left>
          <a:right>
            <a:ln w="12700" cap="flat">
              <a:solidFill>
                <a:srgbClr val="F6F7F2"/>
              </a:solidFill>
              <a:prstDash val="solid"/>
              <a:round/>
            </a:ln>
          </a:right>
          <a:top>
            <a:ln w="12700" cap="flat">
              <a:solidFill>
                <a:srgbClr val="F6F7F2"/>
              </a:solidFill>
              <a:prstDash val="solid"/>
              <a:round/>
            </a:ln>
          </a:top>
          <a:bottom>
            <a:ln w="12700" cap="flat">
              <a:solidFill>
                <a:srgbClr val="F6F7F2"/>
              </a:solidFill>
              <a:prstDash val="solid"/>
              <a:round/>
            </a:ln>
          </a:bottom>
          <a:insideH>
            <a:ln w="12700" cap="flat">
              <a:solidFill>
                <a:srgbClr val="F6F7F2"/>
              </a:solidFill>
              <a:prstDash val="solid"/>
              <a:round/>
            </a:ln>
          </a:insideH>
          <a:insideV>
            <a:ln w="12700" cap="flat">
              <a:solidFill>
                <a:srgbClr val="F6F7F2"/>
              </a:solidFill>
              <a:prstDash val="solid"/>
              <a:round/>
            </a:ln>
          </a:insideV>
        </a:tcBdr>
        <a:fill>
          <a:solidFill>
            <a:srgbClr val="E6ECEF"/>
          </a:solidFill>
        </a:fill>
      </a:tcStyle>
    </a:wholeTbl>
    <a:band2H>
      <a:tcTxStyle b="def" i="def"/>
      <a:tcStyle>
        <a:tcBdr/>
        <a:fill>
          <a:solidFill>
            <a:srgbClr val="F3F5F7"/>
          </a:solidFill>
        </a:fill>
      </a:tcStyle>
    </a:band2H>
    <a:firstCol>
      <a:tcTxStyle b="on" i="off">
        <a:fontRef idx="major">
          <a:srgbClr val="F6F7F2"/>
        </a:fontRef>
        <a:srgbClr val="F6F7F2"/>
      </a:tcTxStyle>
      <a:tcStyle>
        <a:tcBdr>
          <a:left>
            <a:ln w="12700" cap="flat">
              <a:solidFill>
                <a:srgbClr val="F6F7F2"/>
              </a:solidFill>
              <a:prstDash val="solid"/>
              <a:round/>
            </a:ln>
          </a:left>
          <a:right>
            <a:ln w="12700" cap="flat">
              <a:solidFill>
                <a:srgbClr val="F6F7F2"/>
              </a:solidFill>
              <a:prstDash val="solid"/>
              <a:round/>
            </a:ln>
          </a:right>
          <a:top>
            <a:ln w="12700" cap="flat">
              <a:solidFill>
                <a:srgbClr val="F6F7F2"/>
              </a:solidFill>
              <a:prstDash val="solid"/>
              <a:round/>
            </a:ln>
          </a:top>
          <a:bottom>
            <a:ln w="12700" cap="flat">
              <a:solidFill>
                <a:srgbClr val="F6F7F2"/>
              </a:solidFill>
              <a:prstDash val="solid"/>
              <a:round/>
            </a:ln>
          </a:bottom>
          <a:insideH>
            <a:ln w="12700" cap="flat">
              <a:solidFill>
                <a:srgbClr val="F6F7F2"/>
              </a:solidFill>
              <a:prstDash val="solid"/>
              <a:round/>
            </a:ln>
          </a:insideH>
          <a:insideV>
            <a:ln w="12700" cap="flat">
              <a:solidFill>
                <a:srgbClr val="F6F7F2"/>
              </a:solidFill>
              <a:prstDash val="solid"/>
              <a:round/>
            </a:ln>
          </a:insideV>
        </a:tcBdr>
        <a:fill>
          <a:solidFill>
            <a:schemeClr val="accent1"/>
          </a:solidFill>
        </a:fill>
      </a:tcStyle>
    </a:firstCol>
    <a:lastRow>
      <a:tcTxStyle b="on" i="off">
        <a:fontRef idx="major">
          <a:srgbClr val="F6F7F2"/>
        </a:fontRef>
        <a:srgbClr val="F6F7F2"/>
      </a:tcTxStyle>
      <a:tcStyle>
        <a:tcBdr>
          <a:left>
            <a:ln w="12700" cap="flat">
              <a:solidFill>
                <a:srgbClr val="F6F7F2"/>
              </a:solidFill>
              <a:prstDash val="solid"/>
              <a:round/>
            </a:ln>
          </a:left>
          <a:right>
            <a:ln w="12700" cap="flat">
              <a:solidFill>
                <a:srgbClr val="F6F7F2"/>
              </a:solidFill>
              <a:prstDash val="solid"/>
              <a:round/>
            </a:ln>
          </a:right>
          <a:top>
            <a:ln w="38100" cap="flat">
              <a:solidFill>
                <a:srgbClr val="F6F7F2"/>
              </a:solidFill>
              <a:prstDash val="solid"/>
              <a:round/>
            </a:ln>
          </a:top>
          <a:bottom>
            <a:ln w="12700" cap="flat">
              <a:solidFill>
                <a:srgbClr val="F6F7F2"/>
              </a:solidFill>
              <a:prstDash val="solid"/>
              <a:round/>
            </a:ln>
          </a:bottom>
          <a:insideH>
            <a:ln w="12700" cap="flat">
              <a:solidFill>
                <a:srgbClr val="F6F7F2"/>
              </a:solidFill>
              <a:prstDash val="solid"/>
              <a:round/>
            </a:ln>
          </a:insideH>
          <a:insideV>
            <a:ln w="12700" cap="flat">
              <a:solidFill>
                <a:srgbClr val="F6F7F2"/>
              </a:solidFill>
              <a:prstDash val="solid"/>
              <a:round/>
            </a:ln>
          </a:insideV>
        </a:tcBdr>
        <a:fill>
          <a:solidFill>
            <a:schemeClr val="accent1"/>
          </a:solidFill>
        </a:fill>
      </a:tcStyle>
    </a:lastRow>
    <a:firstRow>
      <a:tcTxStyle b="on" i="off">
        <a:fontRef idx="major">
          <a:srgbClr val="F6F7F2"/>
        </a:fontRef>
        <a:srgbClr val="F6F7F2"/>
      </a:tcTxStyle>
      <a:tcStyle>
        <a:tcBdr>
          <a:left>
            <a:ln w="12700" cap="flat">
              <a:solidFill>
                <a:srgbClr val="F6F7F2"/>
              </a:solidFill>
              <a:prstDash val="solid"/>
              <a:round/>
            </a:ln>
          </a:left>
          <a:right>
            <a:ln w="12700" cap="flat">
              <a:solidFill>
                <a:srgbClr val="F6F7F2"/>
              </a:solidFill>
              <a:prstDash val="solid"/>
              <a:round/>
            </a:ln>
          </a:right>
          <a:top>
            <a:ln w="12700" cap="flat">
              <a:solidFill>
                <a:srgbClr val="F6F7F2"/>
              </a:solidFill>
              <a:prstDash val="solid"/>
              <a:round/>
            </a:ln>
          </a:top>
          <a:bottom>
            <a:ln w="38100" cap="flat">
              <a:solidFill>
                <a:srgbClr val="F6F7F2"/>
              </a:solidFill>
              <a:prstDash val="solid"/>
              <a:round/>
            </a:ln>
          </a:bottom>
          <a:insideH>
            <a:ln w="12700" cap="flat">
              <a:solidFill>
                <a:srgbClr val="F6F7F2"/>
              </a:solidFill>
              <a:prstDash val="solid"/>
              <a:round/>
            </a:ln>
          </a:insideH>
          <a:insideV>
            <a:ln w="12700" cap="flat">
              <a:solidFill>
                <a:srgbClr val="F6F7F2"/>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6F7F2"/>
              </a:solidFill>
              <a:prstDash val="solid"/>
              <a:round/>
            </a:ln>
          </a:left>
          <a:right>
            <a:ln w="12700" cap="flat">
              <a:solidFill>
                <a:srgbClr val="F6F7F2"/>
              </a:solidFill>
              <a:prstDash val="solid"/>
              <a:round/>
            </a:ln>
          </a:right>
          <a:top>
            <a:ln w="12700" cap="flat">
              <a:solidFill>
                <a:srgbClr val="F6F7F2"/>
              </a:solidFill>
              <a:prstDash val="solid"/>
              <a:round/>
            </a:ln>
          </a:top>
          <a:bottom>
            <a:ln w="12700" cap="flat">
              <a:solidFill>
                <a:srgbClr val="F6F7F2"/>
              </a:solidFill>
              <a:prstDash val="solid"/>
              <a:round/>
            </a:ln>
          </a:bottom>
          <a:insideH>
            <a:ln w="12700" cap="flat">
              <a:solidFill>
                <a:srgbClr val="F6F7F2"/>
              </a:solidFill>
              <a:prstDash val="solid"/>
              <a:round/>
            </a:ln>
          </a:insideH>
          <a:insideV>
            <a:ln w="12700" cap="flat">
              <a:solidFill>
                <a:srgbClr val="F6F7F2"/>
              </a:solidFill>
              <a:prstDash val="solid"/>
              <a:round/>
            </a:ln>
          </a:insideV>
        </a:tcBdr>
        <a:fill>
          <a:solidFill>
            <a:srgbClr val="E5E3EA"/>
          </a:solidFill>
        </a:fill>
      </a:tcStyle>
    </a:wholeTbl>
    <a:band2H>
      <a:tcTxStyle b="def" i="def"/>
      <a:tcStyle>
        <a:tcBdr/>
        <a:fill>
          <a:solidFill>
            <a:srgbClr val="F2F2F5"/>
          </a:solidFill>
        </a:fill>
      </a:tcStyle>
    </a:band2H>
    <a:firstCol>
      <a:tcTxStyle b="on" i="off">
        <a:fontRef idx="major">
          <a:srgbClr val="F6F7F2"/>
        </a:fontRef>
        <a:srgbClr val="F6F7F2"/>
      </a:tcTxStyle>
      <a:tcStyle>
        <a:tcBdr>
          <a:left>
            <a:ln w="12700" cap="flat">
              <a:solidFill>
                <a:srgbClr val="F6F7F2"/>
              </a:solidFill>
              <a:prstDash val="solid"/>
              <a:round/>
            </a:ln>
          </a:left>
          <a:right>
            <a:ln w="12700" cap="flat">
              <a:solidFill>
                <a:srgbClr val="F6F7F2"/>
              </a:solidFill>
              <a:prstDash val="solid"/>
              <a:round/>
            </a:ln>
          </a:right>
          <a:top>
            <a:ln w="12700" cap="flat">
              <a:solidFill>
                <a:srgbClr val="F6F7F2"/>
              </a:solidFill>
              <a:prstDash val="solid"/>
              <a:round/>
            </a:ln>
          </a:top>
          <a:bottom>
            <a:ln w="12700" cap="flat">
              <a:solidFill>
                <a:srgbClr val="F6F7F2"/>
              </a:solidFill>
              <a:prstDash val="solid"/>
              <a:round/>
            </a:ln>
          </a:bottom>
          <a:insideH>
            <a:ln w="12700" cap="flat">
              <a:solidFill>
                <a:srgbClr val="F6F7F2"/>
              </a:solidFill>
              <a:prstDash val="solid"/>
              <a:round/>
            </a:ln>
          </a:insideH>
          <a:insideV>
            <a:ln w="12700" cap="flat">
              <a:solidFill>
                <a:srgbClr val="F6F7F2"/>
              </a:solidFill>
              <a:prstDash val="solid"/>
              <a:round/>
            </a:ln>
          </a:insideV>
        </a:tcBdr>
        <a:fill>
          <a:solidFill>
            <a:schemeClr val="accent3"/>
          </a:solidFill>
        </a:fill>
      </a:tcStyle>
    </a:firstCol>
    <a:lastRow>
      <a:tcTxStyle b="on" i="off">
        <a:fontRef idx="major">
          <a:srgbClr val="F6F7F2"/>
        </a:fontRef>
        <a:srgbClr val="F6F7F2"/>
      </a:tcTxStyle>
      <a:tcStyle>
        <a:tcBdr>
          <a:left>
            <a:ln w="12700" cap="flat">
              <a:solidFill>
                <a:srgbClr val="F6F7F2"/>
              </a:solidFill>
              <a:prstDash val="solid"/>
              <a:round/>
            </a:ln>
          </a:left>
          <a:right>
            <a:ln w="12700" cap="flat">
              <a:solidFill>
                <a:srgbClr val="F6F7F2"/>
              </a:solidFill>
              <a:prstDash val="solid"/>
              <a:round/>
            </a:ln>
          </a:right>
          <a:top>
            <a:ln w="38100" cap="flat">
              <a:solidFill>
                <a:srgbClr val="F6F7F2"/>
              </a:solidFill>
              <a:prstDash val="solid"/>
              <a:round/>
            </a:ln>
          </a:top>
          <a:bottom>
            <a:ln w="12700" cap="flat">
              <a:solidFill>
                <a:srgbClr val="F6F7F2"/>
              </a:solidFill>
              <a:prstDash val="solid"/>
              <a:round/>
            </a:ln>
          </a:bottom>
          <a:insideH>
            <a:ln w="12700" cap="flat">
              <a:solidFill>
                <a:srgbClr val="F6F7F2"/>
              </a:solidFill>
              <a:prstDash val="solid"/>
              <a:round/>
            </a:ln>
          </a:insideH>
          <a:insideV>
            <a:ln w="12700" cap="flat">
              <a:solidFill>
                <a:srgbClr val="F6F7F2"/>
              </a:solidFill>
              <a:prstDash val="solid"/>
              <a:round/>
            </a:ln>
          </a:insideV>
        </a:tcBdr>
        <a:fill>
          <a:solidFill>
            <a:schemeClr val="accent3"/>
          </a:solidFill>
        </a:fill>
      </a:tcStyle>
    </a:lastRow>
    <a:firstRow>
      <a:tcTxStyle b="on" i="off">
        <a:fontRef idx="major">
          <a:srgbClr val="F6F7F2"/>
        </a:fontRef>
        <a:srgbClr val="F6F7F2"/>
      </a:tcTxStyle>
      <a:tcStyle>
        <a:tcBdr>
          <a:left>
            <a:ln w="12700" cap="flat">
              <a:solidFill>
                <a:srgbClr val="F6F7F2"/>
              </a:solidFill>
              <a:prstDash val="solid"/>
              <a:round/>
            </a:ln>
          </a:left>
          <a:right>
            <a:ln w="12700" cap="flat">
              <a:solidFill>
                <a:srgbClr val="F6F7F2"/>
              </a:solidFill>
              <a:prstDash val="solid"/>
              <a:round/>
            </a:ln>
          </a:right>
          <a:top>
            <a:ln w="12700" cap="flat">
              <a:solidFill>
                <a:srgbClr val="F6F7F2"/>
              </a:solidFill>
              <a:prstDash val="solid"/>
              <a:round/>
            </a:ln>
          </a:top>
          <a:bottom>
            <a:ln w="38100" cap="flat">
              <a:solidFill>
                <a:srgbClr val="F6F7F2"/>
              </a:solidFill>
              <a:prstDash val="solid"/>
              <a:round/>
            </a:ln>
          </a:bottom>
          <a:insideH>
            <a:ln w="12700" cap="flat">
              <a:solidFill>
                <a:srgbClr val="F6F7F2"/>
              </a:solidFill>
              <a:prstDash val="solid"/>
              <a:round/>
            </a:ln>
          </a:insideH>
          <a:insideV>
            <a:ln w="12700" cap="flat">
              <a:solidFill>
                <a:srgbClr val="F6F7F2"/>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6F7F2"/>
              </a:solidFill>
              <a:prstDash val="solid"/>
              <a:round/>
            </a:ln>
          </a:left>
          <a:right>
            <a:ln w="12700" cap="flat">
              <a:solidFill>
                <a:srgbClr val="F6F7F2"/>
              </a:solidFill>
              <a:prstDash val="solid"/>
              <a:round/>
            </a:ln>
          </a:right>
          <a:top>
            <a:ln w="12700" cap="flat">
              <a:solidFill>
                <a:srgbClr val="F6F7F2"/>
              </a:solidFill>
              <a:prstDash val="solid"/>
              <a:round/>
            </a:ln>
          </a:top>
          <a:bottom>
            <a:ln w="12700" cap="flat">
              <a:solidFill>
                <a:srgbClr val="F6F7F2"/>
              </a:solidFill>
              <a:prstDash val="solid"/>
              <a:round/>
            </a:ln>
          </a:bottom>
          <a:insideH>
            <a:ln w="12700" cap="flat">
              <a:solidFill>
                <a:srgbClr val="F6F7F2"/>
              </a:solidFill>
              <a:prstDash val="solid"/>
              <a:round/>
            </a:ln>
          </a:insideH>
          <a:insideV>
            <a:ln w="12700" cap="flat">
              <a:solidFill>
                <a:srgbClr val="F6F7F2"/>
              </a:solidFill>
              <a:prstDash val="solid"/>
              <a:round/>
            </a:ln>
          </a:insideV>
        </a:tcBdr>
        <a:fill>
          <a:solidFill>
            <a:srgbClr val="F4EDDB"/>
          </a:solidFill>
        </a:fill>
      </a:tcStyle>
    </a:wholeTbl>
    <a:band2H>
      <a:tcTxStyle b="def" i="def"/>
      <a:tcStyle>
        <a:tcBdr/>
        <a:fill>
          <a:solidFill>
            <a:srgbClr val="FAF6EE"/>
          </a:solidFill>
        </a:fill>
      </a:tcStyle>
    </a:band2H>
    <a:firstCol>
      <a:tcTxStyle b="on" i="off">
        <a:fontRef idx="major">
          <a:srgbClr val="F6F7F2"/>
        </a:fontRef>
        <a:srgbClr val="F6F7F2"/>
      </a:tcTxStyle>
      <a:tcStyle>
        <a:tcBdr>
          <a:left>
            <a:ln w="12700" cap="flat">
              <a:solidFill>
                <a:srgbClr val="F6F7F2"/>
              </a:solidFill>
              <a:prstDash val="solid"/>
              <a:round/>
            </a:ln>
          </a:left>
          <a:right>
            <a:ln w="12700" cap="flat">
              <a:solidFill>
                <a:srgbClr val="F6F7F2"/>
              </a:solidFill>
              <a:prstDash val="solid"/>
              <a:round/>
            </a:ln>
          </a:right>
          <a:top>
            <a:ln w="12700" cap="flat">
              <a:solidFill>
                <a:srgbClr val="F6F7F2"/>
              </a:solidFill>
              <a:prstDash val="solid"/>
              <a:round/>
            </a:ln>
          </a:top>
          <a:bottom>
            <a:ln w="12700" cap="flat">
              <a:solidFill>
                <a:srgbClr val="F6F7F2"/>
              </a:solidFill>
              <a:prstDash val="solid"/>
              <a:round/>
            </a:ln>
          </a:bottom>
          <a:insideH>
            <a:ln w="12700" cap="flat">
              <a:solidFill>
                <a:srgbClr val="F6F7F2"/>
              </a:solidFill>
              <a:prstDash val="solid"/>
              <a:round/>
            </a:ln>
          </a:insideH>
          <a:insideV>
            <a:ln w="12700" cap="flat">
              <a:solidFill>
                <a:srgbClr val="F6F7F2"/>
              </a:solidFill>
              <a:prstDash val="solid"/>
              <a:round/>
            </a:ln>
          </a:insideV>
        </a:tcBdr>
        <a:fill>
          <a:solidFill>
            <a:schemeClr val="accent6"/>
          </a:solidFill>
        </a:fill>
      </a:tcStyle>
    </a:firstCol>
    <a:lastRow>
      <a:tcTxStyle b="on" i="off">
        <a:fontRef idx="major">
          <a:srgbClr val="F6F7F2"/>
        </a:fontRef>
        <a:srgbClr val="F6F7F2"/>
      </a:tcTxStyle>
      <a:tcStyle>
        <a:tcBdr>
          <a:left>
            <a:ln w="12700" cap="flat">
              <a:solidFill>
                <a:srgbClr val="F6F7F2"/>
              </a:solidFill>
              <a:prstDash val="solid"/>
              <a:round/>
            </a:ln>
          </a:left>
          <a:right>
            <a:ln w="12700" cap="flat">
              <a:solidFill>
                <a:srgbClr val="F6F7F2"/>
              </a:solidFill>
              <a:prstDash val="solid"/>
              <a:round/>
            </a:ln>
          </a:right>
          <a:top>
            <a:ln w="38100" cap="flat">
              <a:solidFill>
                <a:srgbClr val="F6F7F2"/>
              </a:solidFill>
              <a:prstDash val="solid"/>
              <a:round/>
            </a:ln>
          </a:top>
          <a:bottom>
            <a:ln w="12700" cap="flat">
              <a:solidFill>
                <a:srgbClr val="F6F7F2"/>
              </a:solidFill>
              <a:prstDash val="solid"/>
              <a:round/>
            </a:ln>
          </a:bottom>
          <a:insideH>
            <a:ln w="12700" cap="flat">
              <a:solidFill>
                <a:srgbClr val="F6F7F2"/>
              </a:solidFill>
              <a:prstDash val="solid"/>
              <a:round/>
            </a:ln>
          </a:insideH>
          <a:insideV>
            <a:ln w="12700" cap="flat">
              <a:solidFill>
                <a:srgbClr val="F6F7F2"/>
              </a:solidFill>
              <a:prstDash val="solid"/>
              <a:round/>
            </a:ln>
          </a:insideV>
        </a:tcBdr>
        <a:fill>
          <a:solidFill>
            <a:schemeClr val="accent6"/>
          </a:solidFill>
        </a:fill>
      </a:tcStyle>
    </a:lastRow>
    <a:firstRow>
      <a:tcTxStyle b="on" i="off">
        <a:fontRef idx="major">
          <a:srgbClr val="F6F7F2"/>
        </a:fontRef>
        <a:srgbClr val="F6F7F2"/>
      </a:tcTxStyle>
      <a:tcStyle>
        <a:tcBdr>
          <a:left>
            <a:ln w="12700" cap="flat">
              <a:solidFill>
                <a:srgbClr val="F6F7F2"/>
              </a:solidFill>
              <a:prstDash val="solid"/>
              <a:round/>
            </a:ln>
          </a:left>
          <a:right>
            <a:ln w="12700" cap="flat">
              <a:solidFill>
                <a:srgbClr val="F6F7F2"/>
              </a:solidFill>
              <a:prstDash val="solid"/>
              <a:round/>
            </a:ln>
          </a:right>
          <a:top>
            <a:ln w="12700" cap="flat">
              <a:solidFill>
                <a:srgbClr val="F6F7F2"/>
              </a:solidFill>
              <a:prstDash val="solid"/>
              <a:round/>
            </a:ln>
          </a:top>
          <a:bottom>
            <a:ln w="38100" cap="flat">
              <a:solidFill>
                <a:srgbClr val="F6F7F2"/>
              </a:solidFill>
              <a:prstDash val="solid"/>
              <a:round/>
            </a:ln>
          </a:bottom>
          <a:insideH>
            <a:ln w="12700" cap="flat">
              <a:solidFill>
                <a:srgbClr val="F6F7F2"/>
              </a:solidFill>
              <a:prstDash val="solid"/>
              <a:round/>
            </a:ln>
          </a:insideH>
          <a:insideV>
            <a:ln w="12700" cap="flat">
              <a:solidFill>
                <a:srgbClr val="F6F7F2"/>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6F7F2"/>
          </a:solidFill>
        </a:fill>
      </a:tcStyle>
    </a:band2H>
    <a:firstCol>
      <a:tcTxStyle b="on" i="off">
        <a:fontRef idx="major">
          <a:srgbClr val="F6F7F2"/>
        </a:fontRef>
        <a:srgbClr val="F6F7F2"/>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6F7F2"/>
          </a:solidFill>
        </a:fill>
      </a:tcStyle>
    </a:lastRow>
    <a:firstRow>
      <a:tcTxStyle b="on" i="off">
        <a:fontRef idx="major">
          <a:srgbClr val="F6F7F2"/>
        </a:fontRef>
        <a:srgbClr val="F6F7F2"/>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6F7F2"/>
              </a:solidFill>
              <a:prstDash val="solid"/>
              <a:round/>
            </a:ln>
          </a:left>
          <a:right>
            <a:ln w="12700" cap="flat">
              <a:solidFill>
                <a:srgbClr val="F6F7F2"/>
              </a:solidFill>
              <a:prstDash val="solid"/>
              <a:round/>
            </a:ln>
          </a:right>
          <a:top>
            <a:ln w="12700" cap="flat">
              <a:solidFill>
                <a:srgbClr val="F6F7F2"/>
              </a:solidFill>
              <a:prstDash val="solid"/>
              <a:round/>
            </a:ln>
          </a:top>
          <a:bottom>
            <a:ln w="12700" cap="flat">
              <a:solidFill>
                <a:srgbClr val="F6F7F2"/>
              </a:solidFill>
              <a:prstDash val="solid"/>
              <a:round/>
            </a:ln>
          </a:bottom>
          <a:insideH>
            <a:ln w="12700" cap="flat">
              <a:solidFill>
                <a:srgbClr val="F6F7F2"/>
              </a:solidFill>
              <a:prstDash val="solid"/>
              <a:round/>
            </a:ln>
          </a:insideH>
          <a:insideV>
            <a:ln w="12700" cap="flat">
              <a:solidFill>
                <a:srgbClr val="F6F7F2"/>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6F7F2"/>
        </a:fontRef>
        <a:srgbClr val="F6F7F2"/>
      </a:tcTxStyle>
      <a:tcStyle>
        <a:tcBdr>
          <a:left>
            <a:ln w="12700" cap="flat">
              <a:solidFill>
                <a:srgbClr val="F6F7F2"/>
              </a:solidFill>
              <a:prstDash val="solid"/>
              <a:round/>
            </a:ln>
          </a:left>
          <a:right>
            <a:ln w="12700" cap="flat">
              <a:solidFill>
                <a:srgbClr val="F6F7F2"/>
              </a:solidFill>
              <a:prstDash val="solid"/>
              <a:round/>
            </a:ln>
          </a:right>
          <a:top>
            <a:ln w="12700" cap="flat">
              <a:solidFill>
                <a:srgbClr val="F6F7F2"/>
              </a:solidFill>
              <a:prstDash val="solid"/>
              <a:round/>
            </a:ln>
          </a:top>
          <a:bottom>
            <a:ln w="12700" cap="flat">
              <a:solidFill>
                <a:srgbClr val="F6F7F2"/>
              </a:solidFill>
              <a:prstDash val="solid"/>
              <a:round/>
            </a:ln>
          </a:bottom>
          <a:insideH>
            <a:ln w="12700" cap="flat">
              <a:solidFill>
                <a:srgbClr val="F6F7F2"/>
              </a:solidFill>
              <a:prstDash val="solid"/>
              <a:round/>
            </a:ln>
          </a:insideH>
          <a:insideV>
            <a:ln w="12700" cap="flat">
              <a:solidFill>
                <a:srgbClr val="F6F7F2"/>
              </a:solidFill>
              <a:prstDash val="solid"/>
              <a:round/>
            </a:ln>
          </a:insideV>
        </a:tcBdr>
        <a:fill>
          <a:solidFill>
            <a:srgbClr val="000000"/>
          </a:solidFill>
        </a:fill>
      </a:tcStyle>
    </a:firstCol>
    <a:lastRow>
      <a:tcTxStyle b="on" i="off">
        <a:fontRef idx="major">
          <a:srgbClr val="F6F7F2"/>
        </a:fontRef>
        <a:srgbClr val="F6F7F2"/>
      </a:tcTxStyle>
      <a:tcStyle>
        <a:tcBdr>
          <a:left>
            <a:ln w="12700" cap="flat">
              <a:solidFill>
                <a:srgbClr val="F6F7F2"/>
              </a:solidFill>
              <a:prstDash val="solid"/>
              <a:round/>
            </a:ln>
          </a:left>
          <a:right>
            <a:ln w="12700" cap="flat">
              <a:solidFill>
                <a:srgbClr val="F6F7F2"/>
              </a:solidFill>
              <a:prstDash val="solid"/>
              <a:round/>
            </a:ln>
          </a:right>
          <a:top>
            <a:ln w="38100" cap="flat">
              <a:solidFill>
                <a:srgbClr val="F6F7F2"/>
              </a:solidFill>
              <a:prstDash val="solid"/>
              <a:round/>
            </a:ln>
          </a:top>
          <a:bottom>
            <a:ln w="12700" cap="flat">
              <a:solidFill>
                <a:srgbClr val="F6F7F2"/>
              </a:solidFill>
              <a:prstDash val="solid"/>
              <a:round/>
            </a:ln>
          </a:bottom>
          <a:insideH>
            <a:ln w="12700" cap="flat">
              <a:solidFill>
                <a:srgbClr val="F6F7F2"/>
              </a:solidFill>
              <a:prstDash val="solid"/>
              <a:round/>
            </a:ln>
          </a:insideH>
          <a:insideV>
            <a:ln w="12700" cap="flat">
              <a:solidFill>
                <a:srgbClr val="F6F7F2"/>
              </a:solidFill>
              <a:prstDash val="solid"/>
              <a:round/>
            </a:ln>
          </a:insideV>
        </a:tcBdr>
        <a:fill>
          <a:solidFill>
            <a:srgbClr val="000000"/>
          </a:solidFill>
        </a:fill>
      </a:tcStyle>
    </a:lastRow>
    <a:firstRow>
      <a:tcTxStyle b="on" i="off">
        <a:fontRef idx="major">
          <a:srgbClr val="F6F7F2"/>
        </a:fontRef>
        <a:srgbClr val="F6F7F2"/>
      </a:tcTxStyle>
      <a:tcStyle>
        <a:tcBdr>
          <a:left>
            <a:ln w="12700" cap="flat">
              <a:solidFill>
                <a:srgbClr val="F6F7F2"/>
              </a:solidFill>
              <a:prstDash val="solid"/>
              <a:round/>
            </a:ln>
          </a:left>
          <a:right>
            <a:ln w="12700" cap="flat">
              <a:solidFill>
                <a:srgbClr val="F6F7F2"/>
              </a:solidFill>
              <a:prstDash val="solid"/>
              <a:round/>
            </a:ln>
          </a:right>
          <a:top>
            <a:ln w="12700" cap="flat">
              <a:solidFill>
                <a:srgbClr val="F6F7F2"/>
              </a:solidFill>
              <a:prstDash val="solid"/>
              <a:round/>
            </a:ln>
          </a:top>
          <a:bottom>
            <a:ln w="38100" cap="flat">
              <a:solidFill>
                <a:srgbClr val="F6F7F2"/>
              </a:solidFill>
              <a:prstDash val="solid"/>
              <a:round/>
            </a:ln>
          </a:bottom>
          <a:insideH>
            <a:ln w="12700" cap="flat">
              <a:solidFill>
                <a:srgbClr val="F6F7F2"/>
              </a:solidFill>
              <a:prstDash val="solid"/>
              <a:round/>
            </a:ln>
          </a:insideH>
          <a:insideV>
            <a:ln w="12700" cap="flat">
              <a:solidFill>
                <a:srgbClr val="F6F7F2"/>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comments" Target="comments/comment1.xml"/><Relationship Id="rId16" Type="http://schemas.openxmlformats.org/officeDocument/2006/relationships/slide" Target="slides/slide8.xml"/><Relationship Id="rId17" Type="http://schemas.openxmlformats.org/officeDocument/2006/relationships/slide" Target="slides/slide9.xml"/><Relationship Id="rId18" Type="http://schemas.openxmlformats.org/officeDocument/2006/relationships/slide" Target="slides/slide10.xml"/><Relationship Id="rId19" Type="http://schemas.openxmlformats.org/officeDocument/2006/relationships/slide" Target="slides/slide11.xml"/><Relationship Id="rId20" Type="http://schemas.openxmlformats.org/officeDocument/2006/relationships/slide" Target="slides/slide12.xml"/><Relationship Id="rId21" Type="http://schemas.openxmlformats.org/officeDocument/2006/relationships/slide" Target="slides/slide13.xml"/><Relationship Id="rId22" Type="http://schemas.openxmlformats.org/officeDocument/2006/relationships/slide" Target="slides/slide14.xml"/><Relationship Id="rId23" Type="http://schemas.openxmlformats.org/officeDocument/2006/relationships/slide" Target="slides/slide15.xml"/><Relationship Id="rId24" Type="http://schemas.openxmlformats.org/officeDocument/2006/relationships/slide" Target="slides/slide16.xml"/><Relationship Id="rId25" Type="http://schemas.openxmlformats.org/officeDocument/2006/relationships/slide" Target="slides/slide17.xml"/><Relationship Id="rId26" Type="http://schemas.openxmlformats.org/officeDocument/2006/relationships/slide" Target="slides/slide18.xml"/><Relationship Id="rId27" Type="http://schemas.openxmlformats.org/officeDocument/2006/relationships/slide" Target="slides/slide19.xml"/><Relationship Id="rId28" Type="http://schemas.openxmlformats.org/officeDocument/2006/relationships/slide" Target="slides/slide20.xml"/><Relationship Id="rId29" Type="http://schemas.openxmlformats.org/officeDocument/2006/relationships/slide" Target="slides/slide21.xml"/><Relationship Id="rId30" Type="http://schemas.openxmlformats.org/officeDocument/2006/relationships/slide" Target="slides/slide22.xml"/></Relationships>

</file>

<file path=ppt/comments/comment1.xml><?xml version="1.0" encoding="utf-8"?>
<p:cm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m authorId="0" dt="2023-06-13T13:11:16.012" idx="1">
    <p:pos x="5781" y="148"/>
    <p:text>15.30</p:text>
    <p:extLst>
      <p:ext uri="{C676402C-5697-4E1C-873F-D02D1690AC5C}">
        <p15:threadingInfo xmlns:p15="http://schemas.microsoft.com/office/powerpoint/2012/main" timeZoneBias="-120"/>
      </p:ext>
    </p:extLst>
  </p:cm>
</p:cmLst>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58" name="Shape 158"/>
          <p:cNvSpPr/>
          <p:nvPr>
            <p:ph type="sldImg"/>
          </p:nvPr>
        </p:nvSpPr>
        <p:spPr>
          <a:xfrm>
            <a:off x="1143000" y="685800"/>
            <a:ext cx="4572000" cy="3429000"/>
          </a:xfrm>
          <a:prstGeom prst="rect">
            <a:avLst/>
          </a:prstGeom>
        </p:spPr>
        <p:txBody>
          <a:bodyPr/>
          <a:lstStyle/>
          <a:p>
            <a:pPr/>
          </a:p>
        </p:txBody>
      </p:sp>
      <p:sp>
        <p:nvSpPr>
          <p:cNvPr id="159" name="Shape 15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325120" latinLnBrk="0">
      <a:lnSpc>
        <a:spcPct val="117999"/>
      </a:lnSpc>
      <a:defRPr sz="1400">
        <a:latin typeface="+mj-lt"/>
        <a:ea typeface="+mj-ea"/>
        <a:cs typeface="+mj-cs"/>
        <a:sym typeface="Helvetica Neue"/>
      </a:defRPr>
    </a:lvl1pPr>
    <a:lvl2pPr indent="228600" defTabSz="325120" latinLnBrk="0">
      <a:lnSpc>
        <a:spcPct val="117999"/>
      </a:lnSpc>
      <a:defRPr sz="1400">
        <a:latin typeface="+mj-lt"/>
        <a:ea typeface="+mj-ea"/>
        <a:cs typeface="+mj-cs"/>
        <a:sym typeface="Helvetica Neue"/>
      </a:defRPr>
    </a:lvl2pPr>
    <a:lvl3pPr indent="457200" defTabSz="325120" latinLnBrk="0">
      <a:lnSpc>
        <a:spcPct val="117999"/>
      </a:lnSpc>
      <a:defRPr sz="1400">
        <a:latin typeface="+mj-lt"/>
        <a:ea typeface="+mj-ea"/>
        <a:cs typeface="+mj-cs"/>
        <a:sym typeface="Helvetica Neue"/>
      </a:defRPr>
    </a:lvl3pPr>
    <a:lvl4pPr indent="685800" defTabSz="325120" latinLnBrk="0">
      <a:lnSpc>
        <a:spcPct val="117999"/>
      </a:lnSpc>
      <a:defRPr sz="1400">
        <a:latin typeface="+mj-lt"/>
        <a:ea typeface="+mj-ea"/>
        <a:cs typeface="+mj-cs"/>
        <a:sym typeface="Helvetica Neue"/>
      </a:defRPr>
    </a:lvl4pPr>
    <a:lvl5pPr indent="914400" defTabSz="325120" latinLnBrk="0">
      <a:lnSpc>
        <a:spcPct val="117999"/>
      </a:lnSpc>
      <a:defRPr sz="1400">
        <a:latin typeface="+mj-lt"/>
        <a:ea typeface="+mj-ea"/>
        <a:cs typeface="+mj-cs"/>
        <a:sym typeface="Helvetica Neue"/>
      </a:defRPr>
    </a:lvl5pPr>
    <a:lvl6pPr indent="1143000" defTabSz="325120" latinLnBrk="0">
      <a:lnSpc>
        <a:spcPct val="117999"/>
      </a:lnSpc>
      <a:defRPr sz="1400">
        <a:latin typeface="+mj-lt"/>
        <a:ea typeface="+mj-ea"/>
        <a:cs typeface="+mj-cs"/>
        <a:sym typeface="Helvetica Neue"/>
      </a:defRPr>
    </a:lvl6pPr>
    <a:lvl7pPr indent="1371600" defTabSz="325120" latinLnBrk="0">
      <a:lnSpc>
        <a:spcPct val="117999"/>
      </a:lnSpc>
      <a:defRPr sz="1400">
        <a:latin typeface="+mj-lt"/>
        <a:ea typeface="+mj-ea"/>
        <a:cs typeface="+mj-cs"/>
        <a:sym typeface="Helvetica Neue"/>
      </a:defRPr>
    </a:lvl7pPr>
    <a:lvl8pPr indent="1600200" defTabSz="325120" latinLnBrk="0">
      <a:lnSpc>
        <a:spcPct val="117999"/>
      </a:lnSpc>
      <a:defRPr sz="1400">
        <a:latin typeface="+mj-lt"/>
        <a:ea typeface="+mj-ea"/>
        <a:cs typeface="+mj-cs"/>
        <a:sym typeface="Helvetica Neue"/>
      </a:defRPr>
    </a:lvl8pPr>
    <a:lvl9pPr indent="1828800" defTabSz="325120" latinLnBrk="0">
      <a:lnSpc>
        <a:spcPct val="117999"/>
      </a:lnSpc>
      <a:defRPr sz="1400">
        <a:latin typeface="+mj-lt"/>
        <a:ea typeface="+mj-ea"/>
        <a:cs typeface="+mj-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2" name="Body Level One…"/>
          <p:cNvSpPr txBox="1"/>
          <p:nvPr>
            <p:ph type="body" sz="quarter" idx="1" hasCustomPrompt="1"/>
          </p:nvPr>
        </p:nvSpPr>
        <p:spPr>
          <a:prstGeom prst="rect">
            <a:avLst/>
          </a:prstGeom>
        </p:spPr>
        <p:txBody>
          <a:bodyPr/>
          <a:lstStyle/>
          <a:p>
            <a:pPr/>
            <a:r>
              <a:t>Author and Date</a:t>
            </a:r>
          </a:p>
          <a:p>
            <a:pPr lvl="1"/>
            <a:r>
              <a:t/>
            </a:r>
          </a:p>
          <a:p>
            <a:pPr lvl="2"/>
            <a:r>
              <a:t/>
            </a:r>
          </a:p>
          <a:p>
            <a:pPr lvl="3"/>
            <a:r>
              <a:t/>
            </a:r>
          </a:p>
          <a:p>
            <a:pPr lvl="4"/>
            <a:r>
              <a:t/>
            </a:r>
          </a:p>
        </p:txBody>
      </p:sp>
      <p:sp>
        <p:nvSpPr>
          <p:cNvPr id="13" name="Presentation Title"/>
          <p:cNvSpPr txBox="1"/>
          <p:nvPr>
            <p:ph type="title" hasCustomPrompt="1"/>
          </p:nvPr>
        </p:nvSpPr>
        <p:spPr>
          <a:prstGeom prst="rect">
            <a:avLst/>
          </a:prstGeom>
        </p:spPr>
        <p:txBody>
          <a:bodyPr/>
          <a:lstStyle/>
          <a:p>
            <a:pPr/>
            <a:r>
              <a:t>Presentation Title</a:t>
            </a:r>
          </a:p>
        </p:txBody>
      </p:sp>
      <p:sp>
        <p:nvSpPr>
          <p:cNvPr id="1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tatement">
    <p:spTree>
      <p:nvGrpSpPr>
        <p:cNvPr id="1" name=""/>
        <p:cNvGrpSpPr/>
        <p:nvPr/>
      </p:nvGrpSpPr>
      <p:grpSpPr>
        <a:xfrm>
          <a:off x="0" y="0"/>
          <a:ext cx="0" cy="0"/>
          <a:chOff x="0" y="0"/>
          <a:chExt cx="0" cy="0"/>
        </a:xfrm>
      </p:grpSpPr>
      <p:sp>
        <p:nvSpPr>
          <p:cNvPr id="105" name="Rectangle"/>
          <p:cNvSpPr/>
          <p:nvPr/>
        </p:nvSpPr>
        <p:spPr>
          <a:xfrm>
            <a:off x="533066" y="1788292"/>
            <a:ext cx="11935408" cy="6177016"/>
          </a:xfrm>
          <a:prstGeom prst="rect">
            <a:avLst/>
          </a:prstGeom>
          <a:solidFill>
            <a:srgbClr val="EFE7E6"/>
          </a:solidFill>
          <a:ln w="12700">
            <a:miter lim="400000"/>
          </a:ln>
        </p:spPr>
        <p:txBody>
          <a:bodyPr lIns="27091" tIns="27091" rIns="27091" bIns="27091" anchor="ctr"/>
          <a:lstStyle/>
          <a:p>
            <a:pPr algn="ctr" defTabSz="295416">
              <a:lnSpc>
                <a:spcPct val="120000"/>
              </a:lnSpc>
              <a:spcBef>
                <a:spcPts val="0"/>
              </a:spcBef>
              <a:defRPr spc="-24" sz="1200">
                <a:solidFill>
                  <a:srgbClr val="FFFFFF"/>
                </a:solidFill>
                <a:latin typeface="Canela Deck Bold"/>
                <a:ea typeface="Canela Deck Bold"/>
                <a:cs typeface="Canela Deck Bold"/>
                <a:sym typeface="Canela Deck Bold"/>
              </a:defRPr>
            </a:pPr>
          </a:p>
        </p:txBody>
      </p:sp>
      <p:sp>
        <p:nvSpPr>
          <p:cNvPr id="106" name="Body Level One…"/>
          <p:cNvSpPr txBox="1"/>
          <p:nvPr>
            <p:ph type="body" sz="half" idx="1" hasCustomPrompt="1"/>
          </p:nvPr>
        </p:nvSpPr>
        <p:spPr>
          <a:xfrm>
            <a:off x="1097277" y="3492201"/>
            <a:ext cx="10810245" cy="2699505"/>
          </a:xfrm>
          <a:prstGeom prst="rect">
            <a:avLst/>
          </a:prstGeom>
        </p:spPr>
        <p:txBody>
          <a:bodyPr/>
          <a:lstStyle>
            <a:lvl1pPr>
              <a:defRPr b="0" sz="8400">
                <a:latin typeface="Canela Regular"/>
                <a:ea typeface="Canela Regular"/>
                <a:cs typeface="Canela Regular"/>
                <a:sym typeface="Canela Regular"/>
              </a:defRPr>
            </a:lvl1pPr>
            <a:lvl2pPr>
              <a:defRPr b="0" sz="8400">
                <a:latin typeface="Canela Regular"/>
                <a:ea typeface="Canela Regular"/>
                <a:cs typeface="Canela Regular"/>
                <a:sym typeface="Canela Regular"/>
              </a:defRPr>
            </a:lvl2pPr>
            <a:lvl3pPr>
              <a:defRPr b="0" sz="8400">
                <a:latin typeface="Canela Regular"/>
                <a:ea typeface="Canela Regular"/>
                <a:cs typeface="Canela Regular"/>
                <a:sym typeface="Canela Regular"/>
              </a:defRPr>
            </a:lvl3pPr>
            <a:lvl4pPr>
              <a:defRPr b="0" sz="8400">
                <a:latin typeface="Canela Regular"/>
                <a:ea typeface="Canela Regular"/>
                <a:cs typeface="Canela Regular"/>
                <a:sym typeface="Canela Regular"/>
              </a:defRPr>
            </a:lvl4pPr>
            <a:lvl5pPr>
              <a:defRPr b="0" sz="8400">
                <a:latin typeface="Canela Regular"/>
                <a:ea typeface="Canela Regular"/>
                <a:cs typeface="Canela Regular"/>
                <a:sym typeface="Canela Regular"/>
              </a:defRPr>
            </a:lvl5pPr>
          </a:lstStyle>
          <a:p>
            <a:pPr/>
            <a:r>
              <a:t>Statement </a:t>
            </a:r>
          </a:p>
          <a:p>
            <a:pPr lvl="1"/>
            <a:r>
              <a:t/>
            </a:r>
          </a:p>
          <a:p>
            <a:pPr lvl="2"/>
            <a:r>
              <a:t/>
            </a:r>
          </a:p>
          <a:p>
            <a:pPr lvl="3"/>
            <a:r>
              <a:t/>
            </a:r>
          </a:p>
          <a:p>
            <a:pPr lvl="4"/>
            <a:r>
              <a:t/>
            </a:r>
          </a:p>
        </p:txBody>
      </p:sp>
      <p:sp>
        <p:nvSpPr>
          <p:cNvPr id="10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ig Fact">
    <p:spTree>
      <p:nvGrpSpPr>
        <p:cNvPr id="1" name=""/>
        <p:cNvGrpSpPr/>
        <p:nvPr/>
      </p:nvGrpSpPr>
      <p:grpSpPr>
        <a:xfrm>
          <a:off x="0" y="0"/>
          <a:ext cx="0" cy="0"/>
          <a:chOff x="0" y="0"/>
          <a:chExt cx="0" cy="0"/>
        </a:xfrm>
      </p:grpSpPr>
      <p:sp>
        <p:nvSpPr>
          <p:cNvPr id="114" name="Rectangle"/>
          <p:cNvSpPr/>
          <p:nvPr/>
        </p:nvSpPr>
        <p:spPr>
          <a:xfrm>
            <a:off x="538083" y="1788183"/>
            <a:ext cx="11935408" cy="6177236"/>
          </a:xfrm>
          <a:prstGeom prst="rect">
            <a:avLst/>
          </a:prstGeom>
          <a:solidFill>
            <a:schemeClr val="accent1"/>
          </a:solidFill>
          <a:ln w="12700">
            <a:miter lim="400000"/>
          </a:ln>
        </p:spPr>
        <p:txBody>
          <a:bodyPr lIns="27091" tIns="27091" rIns="27091" bIns="27091" anchor="ctr"/>
          <a:lstStyle/>
          <a:p>
            <a:pPr algn="ctr" defTabSz="295416">
              <a:lnSpc>
                <a:spcPct val="120000"/>
              </a:lnSpc>
              <a:spcBef>
                <a:spcPts val="0"/>
              </a:spcBef>
              <a:defRPr spc="-24" sz="1200">
                <a:solidFill>
                  <a:srgbClr val="FFFFFF"/>
                </a:solidFill>
                <a:latin typeface="Canela Deck Bold"/>
                <a:ea typeface="Canela Deck Bold"/>
                <a:cs typeface="Canela Deck Bold"/>
                <a:sym typeface="Canela Deck Bold"/>
              </a:defRPr>
            </a:pPr>
          </a:p>
        </p:txBody>
      </p:sp>
      <p:sp>
        <p:nvSpPr>
          <p:cNvPr id="115" name="Body Level One…"/>
          <p:cNvSpPr txBox="1"/>
          <p:nvPr>
            <p:ph type="body" sz="quarter" idx="1" hasCustomPrompt="1"/>
          </p:nvPr>
        </p:nvSpPr>
        <p:spPr>
          <a:xfrm>
            <a:off x="1097277" y="5546373"/>
            <a:ext cx="10810245" cy="451178"/>
          </a:xfrm>
          <a:prstGeom prst="rect">
            <a:avLst/>
          </a:prstGeom>
        </p:spPr>
        <p:txBody>
          <a:bodyPr anchor="t"/>
          <a:lstStyle/>
          <a:p>
            <a:pPr/>
            <a:r>
              <a:t>Fact information</a:t>
            </a:r>
          </a:p>
          <a:p>
            <a:pPr lvl="1"/>
            <a:r>
              <a:t/>
            </a:r>
          </a:p>
          <a:p>
            <a:pPr lvl="2"/>
            <a:r>
              <a:t/>
            </a:r>
          </a:p>
          <a:p>
            <a:pPr lvl="3"/>
            <a:r>
              <a:t/>
            </a:r>
          </a:p>
          <a:p>
            <a:pPr lvl="4"/>
            <a:r>
              <a:t/>
            </a:r>
          </a:p>
        </p:txBody>
      </p:sp>
      <p:sp>
        <p:nvSpPr>
          <p:cNvPr id="116" name="Body Level One…"/>
          <p:cNvSpPr txBox="1"/>
          <p:nvPr>
            <p:ph type="body" sz="half" idx="13" hasCustomPrompt="1"/>
          </p:nvPr>
        </p:nvSpPr>
        <p:spPr>
          <a:xfrm>
            <a:off x="1097277" y="3085219"/>
            <a:ext cx="10810245" cy="2567534"/>
          </a:xfrm>
          <a:prstGeom prst="rect">
            <a:avLst/>
          </a:prstGeom>
        </p:spPr>
        <p:txBody>
          <a:bodyPr anchor="b"/>
          <a:lstStyle/>
          <a:p>
            <a:pPr lvl="4" indent="4233671" defTabSz="253585">
              <a:lnSpc>
                <a:spcPct val="80000"/>
              </a:lnSpc>
              <a:defRPr b="0" spc="-100" sz="3100">
                <a:latin typeface="Canela Bold"/>
                <a:ea typeface="Canela Bold"/>
                <a:cs typeface="Canela Bold"/>
                <a:sym typeface="Canela Bold"/>
              </a:defRPr>
            </a:pPr>
            <a:r>
              <a:t>100%
</a:t>
            </a:r>
          </a:p>
        </p:txBody>
      </p:sp>
      <p:sp>
        <p:nvSpPr>
          <p:cNvPr id="11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Quote">
    <p:spTree>
      <p:nvGrpSpPr>
        <p:cNvPr id="1" name=""/>
        <p:cNvGrpSpPr/>
        <p:nvPr/>
      </p:nvGrpSpPr>
      <p:grpSpPr>
        <a:xfrm>
          <a:off x="0" y="0"/>
          <a:ext cx="0" cy="0"/>
          <a:chOff x="0" y="0"/>
          <a:chExt cx="0" cy="0"/>
        </a:xfrm>
      </p:grpSpPr>
      <p:sp>
        <p:nvSpPr>
          <p:cNvPr id="124" name="Rectangle"/>
          <p:cNvSpPr/>
          <p:nvPr/>
        </p:nvSpPr>
        <p:spPr>
          <a:xfrm>
            <a:off x="538083" y="1786757"/>
            <a:ext cx="11935408" cy="6180086"/>
          </a:xfrm>
          <a:prstGeom prst="rect">
            <a:avLst/>
          </a:prstGeom>
          <a:solidFill>
            <a:srgbClr val="D3B9BD"/>
          </a:solidFill>
          <a:ln w="12700">
            <a:miter lim="400000"/>
          </a:ln>
        </p:spPr>
        <p:txBody>
          <a:bodyPr lIns="27091" tIns="27091" rIns="27091" bIns="27091" anchor="ctr"/>
          <a:lstStyle/>
          <a:p>
            <a:pPr algn="ctr" defTabSz="295416">
              <a:lnSpc>
                <a:spcPct val="120000"/>
              </a:lnSpc>
              <a:spcBef>
                <a:spcPts val="0"/>
              </a:spcBef>
              <a:defRPr spc="-24" sz="1200">
                <a:solidFill>
                  <a:srgbClr val="FFFFFF"/>
                </a:solidFill>
                <a:latin typeface="Canela Deck Bold"/>
                <a:ea typeface="Canela Deck Bold"/>
                <a:cs typeface="Canela Deck Bold"/>
                <a:sym typeface="Canela Deck Bold"/>
              </a:defRPr>
            </a:pPr>
          </a:p>
        </p:txBody>
      </p:sp>
      <p:sp>
        <p:nvSpPr>
          <p:cNvPr id="125" name="Body Level One…"/>
          <p:cNvSpPr txBox="1"/>
          <p:nvPr>
            <p:ph type="body" sz="quarter" idx="1" hasCustomPrompt="1"/>
          </p:nvPr>
        </p:nvSpPr>
        <p:spPr>
          <a:xfrm>
            <a:off x="3060130" y="4179146"/>
            <a:ext cx="6884542" cy="1402086"/>
          </a:xfrm>
          <a:prstGeom prst="rect">
            <a:avLst/>
          </a:prstGeom>
        </p:spPr>
        <p:txBody>
          <a:bodyPr/>
          <a:lstStyle>
            <a:lvl1pPr marL="227700" indent="-227700" algn="l" defTabSz="252870">
              <a:lnSpc>
                <a:spcPct val="80000"/>
              </a:lnSpc>
              <a:defRPr b="0" sz="4800">
                <a:latin typeface="Canela Deck Regular"/>
                <a:ea typeface="Canela Deck Regular"/>
                <a:cs typeface="Canela Deck Regular"/>
                <a:sym typeface="Canela Deck Regular"/>
              </a:defRPr>
            </a:lvl1pPr>
            <a:lvl2pPr marL="227700" indent="-227700" algn="l" defTabSz="252870">
              <a:lnSpc>
                <a:spcPct val="80000"/>
              </a:lnSpc>
              <a:defRPr b="0" sz="4800">
                <a:latin typeface="Canela Deck Regular"/>
                <a:ea typeface="Canela Deck Regular"/>
                <a:cs typeface="Canela Deck Regular"/>
                <a:sym typeface="Canela Deck Regular"/>
              </a:defRPr>
            </a:lvl2pPr>
            <a:lvl3pPr marL="227700" indent="-227700" algn="l" defTabSz="252870">
              <a:lnSpc>
                <a:spcPct val="80000"/>
              </a:lnSpc>
              <a:defRPr b="0" sz="4800">
                <a:latin typeface="Canela Deck Regular"/>
                <a:ea typeface="Canela Deck Regular"/>
                <a:cs typeface="Canela Deck Regular"/>
                <a:sym typeface="Canela Deck Regular"/>
              </a:defRPr>
            </a:lvl3pPr>
            <a:lvl4pPr marL="227700" indent="-227700" algn="l" defTabSz="252870">
              <a:lnSpc>
                <a:spcPct val="80000"/>
              </a:lnSpc>
              <a:defRPr b="0" sz="4800">
                <a:latin typeface="Canela Deck Regular"/>
                <a:ea typeface="Canela Deck Regular"/>
                <a:cs typeface="Canela Deck Regular"/>
                <a:sym typeface="Canela Deck Regular"/>
              </a:defRPr>
            </a:lvl4pPr>
            <a:lvl5pPr marL="227700" indent="-227700" algn="l" defTabSz="252870">
              <a:lnSpc>
                <a:spcPct val="80000"/>
              </a:lnSpc>
              <a:defRPr b="0" sz="4800">
                <a:latin typeface="Canela Deck Regular"/>
                <a:ea typeface="Canela Deck Regular"/>
                <a:cs typeface="Canela Deck Regular"/>
                <a:sym typeface="Canela Deck Regular"/>
              </a:defRPr>
            </a:lvl5pPr>
          </a:lstStyle>
          <a:p>
            <a:pPr/>
            <a:r>
              <a:t>“Notable Quote”</a:t>
            </a:r>
          </a:p>
          <a:p>
            <a:pPr lvl="1"/>
            <a:r>
              <a:t/>
            </a:r>
          </a:p>
          <a:p>
            <a:pPr lvl="2"/>
            <a:r>
              <a:t/>
            </a:r>
          </a:p>
          <a:p>
            <a:pPr lvl="3"/>
            <a:r>
              <a:t/>
            </a:r>
          </a:p>
          <a:p>
            <a:pPr lvl="4"/>
            <a:r>
              <a:t/>
            </a:r>
          </a:p>
        </p:txBody>
      </p:sp>
      <p:sp>
        <p:nvSpPr>
          <p:cNvPr id="126" name="Attribution"/>
          <p:cNvSpPr txBox="1"/>
          <p:nvPr>
            <p:ph type="body" sz="quarter" idx="13" hasCustomPrompt="1"/>
          </p:nvPr>
        </p:nvSpPr>
        <p:spPr>
          <a:xfrm>
            <a:off x="3253457" y="6552107"/>
            <a:ext cx="6691213" cy="270940"/>
          </a:xfrm>
          <a:prstGeom prst="rect">
            <a:avLst/>
          </a:prstGeom>
        </p:spPr>
        <p:txBody>
          <a:bodyPr anchor="t"/>
          <a:lstStyle>
            <a:lvl1pPr algn="l" defTabSz="184594">
              <a:lnSpc>
                <a:spcPct val="140000"/>
              </a:lnSpc>
              <a:defRPr sz="1300"/>
            </a:lvl1pPr>
          </a:lstStyle>
          <a:p>
            <a:pPr/>
            <a:r>
              <a:t>Attribution</a:t>
            </a:r>
          </a:p>
        </p:txBody>
      </p:sp>
      <p:sp>
        <p:nvSpPr>
          <p:cNvPr id="12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 3 Up">
    <p:spTree>
      <p:nvGrpSpPr>
        <p:cNvPr id="1" name=""/>
        <p:cNvGrpSpPr/>
        <p:nvPr/>
      </p:nvGrpSpPr>
      <p:grpSpPr>
        <a:xfrm>
          <a:off x="0" y="0"/>
          <a:ext cx="0" cy="0"/>
          <a:chOff x="0" y="0"/>
          <a:chExt cx="0" cy="0"/>
        </a:xfrm>
      </p:grpSpPr>
      <p:sp>
        <p:nvSpPr>
          <p:cNvPr id="134" name="153339838_1340x2010.jpg"/>
          <p:cNvSpPr/>
          <p:nvPr>
            <p:ph type="pic" idx="13"/>
          </p:nvPr>
        </p:nvSpPr>
        <p:spPr>
          <a:xfrm>
            <a:off x="6468533" y="345437"/>
            <a:ext cx="6048591" cy="9072885"/>
          </a:xfrm>
          <a:prstGeom prst="rect">
            <a:avLst/>
          </a:prstGeom>
        </p:spPr>
        <p:txBody>
          <a:bodyPr lIns="91439" tIns="45719" rIns="91439" bIns="45719" anchor="t">
            <a:noAutofit/>
          </a:bodyPr>
          <a:lstStyle/>
          <a:p>
            <a:pPr/>
          </a:p>
        </p:txBody>
      </p:sp>
      <p:sp>
        <p:nvSpPr>
          <p:cNvPr id="135" name="936299162_1323x1986.jpg"/>
          <p:cNvSpPr/>
          <p:nvPr>
            <p:ph type="pic" idx="14"/>
          </p:nvPr>
        </p:nvSpPr>
        <p:spPr>
          <a:xfrm>
            <a:off x="535093" y="-1307255"/>
            <a:ext cx="5974082" cy="8967897"/>
          </a:xfrm>
          <a:prstGeom prst="rect">
            <a:avLst/>
          </a:prstGeom>
        </p:spPr>
        <p:txBody>
          <a:bodyPr lIns="91439" tIns="45719" rIns="91439" bIns="45719" anchor="t">
            <a:noAutofit/>
          </a:bodyPr>
          <a:lstStyle/>
          <a:p>
            <a:pPr/>
          </a:p>
        </p:txBody>
      </p:sp>
      <p:sp>
        <p:nvSpPr>
          <p:cNvPr id="136" name="101883338_1323x1985.jpg"/>
          <p:cNvSpPr/>
          <p:nvPr>
            <p:ph type="pic" idx="15"/>
          </p:nvPr>
        </p:nvSpPr>
        <p:spPr>
          <a:xfrm>
            <a:off x="535093" y="1936044"/>
            <a:ext cx="5974082" cy="8963378"/>
          </a:xfrm>
          <a:prstGeom prst="rect">
            <a:avLst/>
          </a:prstGeom>
        </p:spPr>
        <p:txBody>
          <a:bodyPr lIns="91439" tIns="45719" rIns="91439" bIns="45719" anchor="t">
            <a:noAutofit/>
          </a:bodyPr>
          <a:lstStyle/>
          <a:p>
            <a:pPr/>
          </a:p>
        </p:txBody>
      </p:sp>
      <p:sp>
        <p:nvSpPr>
          <p:cNvPr id="137" name="Slide Number"/>
          <p:cNvSpPr txBox="1"/>
          <p:nvPr>
            <p:ph type="sldNum" sz="quarter" idx="2"/>
          </p:nvPr>
        </p:nvSpPr>
        <p:spPr>
          <a:xfrm>
            <a:off x="6405187" y="8186427"/>
            <a:ext cx="199738" cy="219283"/>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p:spTree>
      <p:nvGrpSpPr>
        <p:cNvPr id="1" name=""/>
        <p:cNvGrpSpPr/>
        <p:nvPr/>
      </p:nvGrpSpPr>
      <p:grpSpPr>
        <a:xfrm>
          <a:off x="0" y="0"/>
          <a:ext cx="0" cy="0"/>
          <a:chOff x="0" y="0"/>
          <a:chExt cx="0" cy="0"/>
        </a:xfrm>
      </p:grpSpPr>
      <p:sp>
        <p:nvSpPr>
          <p:cNvPr id="144" name="913369614_2691x1794.jpg"/>
          <p:cNvSpPr/>
          <p:nvPr>
            <p:ph type="pic" idx="13"/>
          </p:nvPr>
        </p:nvSpPr>
        <p:spPr>
          <a:xfrm>
            <a:off x="426719" y="1354427"/>
            <a:ext cx="12151363" cy="8127636"/>
          </a:xfrm>
          <a:prstGeom prst="rect">
            <a:avLst/>
          </a:prstGeom>
        </p:spPr>
        <p:txBody>
          <a:bodyPr lIns="91439" tIns="45719" rIns="91439" bIns="45719" anchor="t">
            <a:noAutofit/>
          </a:bodyPr>
          <a:lstStyle/>
          <a:p>
            <a:pPr/>
          </a:p>
        </p:txBody>
      </p:sp>
      <p:sp>
        <p:nvSpPr>
          <p:cNvPr id="1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p:spTree>
      <p:nvGrpSpPr>
        <p:cNvPr id="1" name=""/>
        <p:cNvGrpSpPr/>
        <p:nvPr/>
      </p:nvGrpSpPr>
      <p:grpSpPr>
        <a:xfrm>
          <a:off x="0" y="0"/>
          <a:ext cx="0" cy="0"/>
          <a:chOff x="0" y="0"/>
          <a:chExt cx="0" cy="0"/>
        </a:xfrm>
      </p:grpSpPr>
      <p:sp>
        <p:nvSpPr>
          <p:cNvPr id="15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Photo">
    <p:spTree>
      <p:nvGrpSpPr>
        <p:cNvPr id="1" name=""/>
        <p:cNvGrpSpPr/>
        <p:nvPr/>
      </p:nvGrpSpPr>
      <p:grpSpPr>
        <a:xfrm>
          <a:off x="0" y="0"/>
          <a:ext cx="0" cy="0"/>
          <a:chOff x="0" y="0"/>
          <a:chExt cx="0" cy="0"/>
        </a:xfrm>
      </p:grpSpPr>
      <p:sp>
        <p:nvSpPr>
          <p:cNvPr id="21" name="157720189_2642x1761.jpg"/>
          <p:cNvSpPr/>
          <p:nvPr>
            <p:ph type="pic" idx="13"/>
          </p:nvPr>
        </p:nvSpPr>
        <p:spPr>
          <a:xfrm>
            <a:off x="535093" y="895805"/>
            <a:ext cx="11927841" cy="7941686"/>
          </a:xfrm>
          <a:prstGeom prst="rect">
            <a:avLst/>
          </a:prstGeom>
        </p:spPr>
        <p:txBody>
          <a:bodyPr lIns="91439" tIns="45719" rIns="91439" bIns="45719" anchor="t">
            <a:noAutofit/>
          </a:bodyPr>
          <a:lstStyle/>
          <a:p>
            <a:pPr/>
          </a:p>
        </p:txBody>
      </p:sp>
      <p:sp>
        <p:nvSpPr>
          <p:cNvPr id="22" name="Body Level One…"/>
          <p:cNvSpPr txBox="1"/>
          <p:nvPr>
            <p:ph type="body" sz="quarter" idx="1" hasCustomPrompt="1"/>
          </p:nvPr>
        </p:nvSpPr>
        <p:spPr>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a:r>
              <a:t>Author and Date</a:t>
            </a:r>
          </a:p>
          <a:p>
            <a:pPr lvl="1"/>
            <a:r>
              <a:t/>
            </a:r>
          </a:p>
          <a:p>
            <a:pPr lvl="2"/>
            <a:r>
              <a:t/>
            </a:r>
          </a:p>
          <a:p>
            <a:pPr lvl="3"/>
            <a:r>
              <a:t/>
            </a:r>
          </a:p>
          <a:p>
            <a:pPr lvl="4"/>
            <a:r>
              <a:t/>
            </a:r>
          </a:p>
        </p:txBody>
      </p:sp>
      <p:sp>
        <p:nvSpPr>
          <p:cNvPr id="23" name="Presentation Title"/>
          <p:cNvSpPr txBox="1"/>
          <p:nvPr>
            <p:ph type="title" hasCustomPrompt="1"/>
          </p:nvPr>
        </p:nvSpPr>
        <p:spPr>
          <a:xfrm>
            <a:off x="1097277" y="2747447"/>
            <a:ext cx="10810245" cy="2858350"/>
          </a:xfrm>
          <a:prstGeom prst="rect">
            <a:avLst/>
          </a:prstGeom>
        </p:spPr>
        <p:txBody>
          <a:bodyPr/>
          <a:lstStyle>
            <a:lvl1pPr>
              <a:defRPr>
                <a:solidFill>
                  <a:srgbClr val="FFFFFF"/>
                </a:solidFill>
              </a:defRPr>
            </a:lvl1pPr>
          </a:lstStyle>
          <a:p>
            <a:pPr/>
            <a:r>
              <a:t>Presentation Title</a:t>
            </a:r>
          </a:p>
        </p:txBody>
      </p:sp>
      <p:sp>
        <p:nvSpPr>
          <p:cNvPr id="24" name="Slide Number"/>
          <p:cNvSpPr txBox="1"/>
          <p:nvPr>
            <p:ph type="sldNum" sz="quarter" idx="2"/>
          </p:nvPr>
        </p:nvSpPr>
        <p:spPr>
          <a:xfrm>
            <a:off x="6403262" y="8186427"/>
            <a:ext cx="199738" cy="219283"/>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Photo Alt">
    <p:spTree>
      <p:nvGrpSpPr>
        <p:cNvPr id="1" name=""/>
        <p:cNvGrpSpPr/>
        <p:nvPr/>
      </p:nvGrpSpPr>
      <p:grpSpPr>
        <a:xfrm>
          <a:off x="0" y="0"/>
          <a:ext cx="0" cy="0"/>
          <a:chOff x="0" y="0"/>
          <a:chExt cx="0" cy="0"/>
        </a:xfrm>
      </p:grpSpPr>
      <p:sp>
        <p:nvSpPr>
          <p:cNvPr id="31" name="153339838_1322x1983.jpg"/>
          <p:cNvSpPr/>
          <p:nvPr>
            <p:ph type="pic" idx="13"/>
          </p:nvPr>
        </p:nvSpPr>
        <p:spPr>
          <a:xfrm>
            <a:off x="6502400" y="397437"/>
            <a:ext cx="5967308" cy="8950963"/>
          </a:xfrm>
          <a:prstGeom prst="rect">
            <a:avLst/>
          </a:prstGeom>
        </p:spPr>
        <p:txBody>
          <a:bodyPr lIns="91439" tIns="45719" rIns="91439" bIns="45719" anchor="t">
            <a:noAutofit/>
          </a:bodyPr>
          <a:lstStyle/>
          <a:p>
            <a:pPr/>
          </a:p>
        </p:txBody>
      </p:sp>
      <p:sp>
        <p:nvSpPr>
          <p:cNvPr id="32" name="Rectangle"/>
          <p:cNvSpPr/>
          <p:nvPr/>
        </p:nvSpPr>
        <p:spPr>
          <a:xfrm>
            <a:off x="538106" y="1787098"/>
            <a:ext cx="5968109" cy="6179406"/>
          </a:xfrm>
          <a:prstGeom prst="rect">
            <a:avLst/>
          </a:prstGeom>
          <a:solidFill>
            <a:srgbClr val="D3B9BD"/>
          </a:solidFill>
          <a:ln w="12700">
            <a:miter lim="400000"/>
          </a:ln>
        </p:spPr>
        <p:txBody>
          <a:bodyPr lIns="27091" tIns="27091" rIns="27091" bIns="27091" anchor="ctr"/>
          <a:lstStyle/>
          <a:p>
            <a:pPr algn="ctr" defTabSz="295416">
              <a:lnSpc>
                <a:spcPct val="120000"/>
              </a:lnSpc>
              <a:spcBef>
                <a:spcPts val="0"/>
              </a:spcBef>
              <a:defRPr spc="-24" sz="1200">
                <a:solidFill>
                  <a:srgbClr val="FFFFFF"/>
                </a:solidFill>
                <a:latin typeface="Canela Deck Bold"/>
                <a:ea typeface="Canela Deck Bold"/>
                <a:cs typeface="Canela Deck Bold"/>
                <a:sym typeface="Canela Deck Bold"/>
              </a:defRPr>
            </a:pPr>
          </a:p>
        </p:txBody>
      </p:sp>
      <p:sp>
        <p:nvSpPr>
          <p:cNvPr id="33" name="Body Level One…"/>
          <p:cNvSpPr txBox="1"/>
          <p:nvPr>
            <p:ph type="body" sz="quarter" idx="1" hasCustomPrompt="1"/>
          </p:nvPr>
        </p:nvSpPr>
        <p:spPr>
          <a:xfrm>
            <a:off x="961812" y="7208404"/>
            <a:ext cx="5120643" cy="451179"/>
          </a:xfrm>
          <a:prstGeom prst="rect">
            <a:avLst/>
          </a:prstGeom>
        </p:spPr>
        <p:txBody>
          <a:bodyPr/>
          <a:lstStyle/>
          <a:p>
            <a:pPr/>
            <a:r>
              <a:t>Author and Date</a:t>
            </a:r>
          </a:p>
          <a:p>
            <a:pPr lvl="1"/>
            <a:r>
              <a:t/>
            </a:r>
          </a:p>
          <a:p>
            <a:pPr lvl="2"/>
            <a:r>
              <a:t/>
            </a:r>
          </a:p>
          <a:p>
            <a:pPr lvl="3"/>
            <a:r>
              <a:t/>
            </a:r>
          </a:p>
          <a:p>
            <a:pPr lvl="4"/>
            <a:r>
              <a:t/>
            </a:r>
          </a:p>
        </p:txBody>
      </p:sp>
      <p:sp>
        <p:nvSpPr>
          <p:cNvPr id="34" name="Slide Title"/>
          <p:cNvSpPr txBox="1"/>
          <p:nvPr>
            <p:ph type="title" hasCustomPrompt="1"/>
          </p:nvPr>
        </p:nvSpPr>
        <p:spPr>
          <a:xfrm>
            <a:off x="961812" y="3610185"/>
            <a:ext cx="5120643" cy="2235203"/>
          </a:xfrm>
          <a:prstGeom prst="rect">
            <a:avLst/>
          </a:prstGeom>
        </p:spPr>
        <p:txBody>
          <a:bodyPr anchor="ctr"/>
          <a:lstStyle>
            <a:lvl1pPr>
              <a:lnSpc>
                <a:spcPct val="70000"/>
              </a:lnSpc>
              <a:defRPr sz="8400"/>
            </a:lvl1pPr>
          </a:lstStyle>
          <a:p>
            <a:pPr/>
            <a:r>
              <a:t>Slide Title</a:t>
            </a:r>
          </a:p>
        </p:txBody>
      </p:sp>
      <p:sp>
        <p:nvSpPr>
          <p:cNvPr id="35" name="Slide Number"/>
          <p:cNvSpPr txBox="1"/>
          <p:nvPr>
            <p:ph type="sldNum" sz="quarter" idx="2"/>
          </p:nvPr>
        </p:nvSpPr>
        <p:spPr>
          <a:xfrm>
            <a:off x="6403262" y="8186427"/>
            <a:ext cx="199738" cy="219283"/>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Bullets">
    <p:spTree>
      <p:nvGrpSpPr>
        <p:cNvPr id="1" name=""/>
        <p:cNvGrpSpPr/>
        <p:nvPr/>
      </p:nvGrpSpPr>
      <p:grpSpPr>
        <a:xfrm>
          <a:off x="0" y="0"/>
          <a:ext cx="0" cy="0"/>
          <a:chOff x="0" y="0"/>
          <a:chExt cx="0" cy="0"/>
        </a:xfrm>
      </p:grpSpPr>
      <p:sp>
        <p:nvSpPr>
          <p:cNvPr id="42" name="Rectangle"/>
          <p:cNvSpPr/>
          <p:nvPr/>
        </p:nvSpPr>
        <p:spPr>
          <a:xfrm>
            <a:off x="538083" y="1788292"/>
            <a:ext cx="11935408" cy="6177016"/>
          </a:xfrm>
          <a:prstGeom prst="rect">
            <a:avLst/>
          </a:prstGeom>
          <a:solidFill>
            <a:srgbClr val="EFE7E6"/>
          </a:solidFill>
          <a:ln w="12700">
            <a:miter lim="400000"/>
          </a:ln>
        </p:spPr>
        <p:txBody>
          <a:bodyPr lIns="27091" tIns="27091" rIns="27091" bIns="27091" anchor="ctr"/>
          <a:lstStyle/>
          <a:p>
            <a:pPr algn="ctr" defTabSz="295416">
              <a:lnSpc>
                <a:spcPct val="120000"/>
              </a:lnSpc>
              <a:spcBef>
                <a:spcPts val="0"/>
              </a:spcBef>
              <a:defRPr spc="-24" sz="1200">
                <a:solidFill>
                  <a:srgbClr val="FFFFFF"/>
                </a:solidFill>
                <a:latin typeface="Canela Deck Bold"/>
                <a:ea typeface="Canela Deck Bold"/>
                <a:cs typeface="Canela Deck Bold"/>
                <a:sym typeface="Canela Deck Bold"/>
              </a:defRPr>
            </a:pPr>
          </a:p>
        </p:txBody>
      </p:sp>
      <p:sp>
        <p:nvSpPr>
          <p:cNvPr id="43" name="Body Level One…"/>
          <p:cNvSpPr txBox="1"/>
          <p:nvPr>
            <p:ph type="body" sz="quarter" idx="1" hasCustomPrompt="1"/>
          </p:nvPr>
        </p:nvSpPr>
        <p:spPr>
          <a:xfrm>
            <a:off x="1097277" y="2942979"/>
            <a:ext cx="10810245" cy="451178"/>
          </a:xfrm>
          <a:prstGeom prst="rect">
            <a:avLst/>
          </a:prstGeom>
        </p:spPr>
        <p:txBody>
          <a:bodyPr/>
          <a:lstStyle/>
          <a:p>
            <a:pPr/>
            <a:r>
              <a:t>Slide Subtitle</a:t>
            </a:r>
          </a:p>
          <a:p>
            <a:pPr lvl="1"/>
            <a:r>
              <a:t/>
            </a:r>
          </a:p>
          <a:p>
            <a:pPr lvl="2"/>
            <a:r>
              <a:t/>
            </a:r>
          </a:p>
          <a:p>
            <a:pPr lvl="3"/>
            <a:r>
              <a:t/>
            </a:r>
          </a:p>
          <a:p>
            <a:pPr lvl="4"/>
            <a:r>
              <a:t/>
            </a:r>
          </a:p>
        </p:txBody>
      </p:sp>
      <p:sp>
        <p:nvSpPr>
          <p:cNvPr id="44" name="Slide Title"/>
          <p:cNvSpPr txBox="1"/>
          <p:nvPr>
            <p:ph type="title" hasCustomPrompt="1"/>
          </p:nvPr>
        </p:nvSpPr>
        <p:spPr>
          <a:xfrm>
            <a:off x="1097277" y="1784905"/>
            <a:ext cx="10810245" cy="1215683"/>
          </a:xfrm>
          <a:prstGeom prst="rect">
            <a:avLst/>
          </a:prstGeom>
        </p:spPr>
        <p:txBody>
          <a:bodyPr/>
          <a:lstStyle>
            <a:lvl1pPr>
              <a:lnSpc>
                <a:spcPct val="70000"/>
              </a:lnSpc>
              <a:defRPr sz="5800"/>
            </a:lvl1pPr>
          </a:lstStyle>
          <a:p>
            <a:pPr/>
            <a:r>
              <a:t>Slide Title</a:t>
            </a:r>
          </a:p>
        </p:txBody>
      </p:sp>
      <p:sp>
        <p:nvSpPr>
          <p:cNvPr id="45" name="Body Level One…"/>
          <p:cNvSpPr txBox="1"/>
          <p:nvPr>
            <p:ph type="body" sz="half" idx="13" hasCustomPrompt="1"/>
          </p:nvPr>
        </p:nvSpPr>
        <p:spPr>
          <a:xfrm>
            <a:off x="1096552" y="3697604"/>
            <a:ext cx="10811696" cy="3710600"/>
          </a:xfrm>
          <a:prstGeom prst="rect">
            <a:avLst/>
          </a:prstGeom>
        </p:spPr>
        <p:txBody>
          <a:bodyPr anchor="t"/>
          <a:lstStyle>
            <a:lvl1pPr marL="288925" indent="-288925" algn="l" defTabSz="1408808">
              <a:lnSpc>
                <a:spcPct val="80000"/>
              </a:lnSpc>
              <a:spcBef>
                <a:spcPts val="2900"/>
              </a:spcBef>
              <a:buSzPct val="100000"/>
              <a:buChar char="•"/>
              <a:defRPr b="0">
                <a:latin typeface="Proxima Nova Medium"/>
                <a:ea typeface="Proxima Nova Medium"/>
                <a:cs typeface="Proxima Nova Medium"/>
                <a:sym typeface="Proxima Nova Medium"/>
              </a:defRPr>
            </a:lvl1pPr>
          </a:lstStyle>
          <a:p>
            <a:pPr/>
            <a:r>
              <a:t>Slide bullet text</a:t>
            </a:r>
          </a:p>
        </p:txBody>
      </p:sp>
      <p:sp>
        <p:nvSpPr>
          <p:cNvPr id="4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ullets">
    <p:spTree>
      <p:nvGrpSpPr>
        <p:cNvPr id="1" name=""/>
        <p:cNvGrpSpPr/>
        <p:nvPr/>
      </p:nvGrpSpPr>
      <p:grpSpPr>
        <a:xfrm>
          <a:off x="0" y="0"/>
          <a:ext cx="0" cy="0"/>
          <a:chOff x="0" y="0"/>
          <a:chExt cx="0" cy="0"/>
        </a:xfrm>
      </p:grpSpPr>
      <p:sp>
        <p:nvSpPr>
          <p:cNvPr id="53" name="Rectangle"/>
          <p:cNvSpPr/>
          <p:nvPr/>
        </p:nvSpPr>
        <p:spPr>
          <a:xfrm>
            <a:off x="6502397" y="2328383"/>
            <a:ext cx="5967315" cy="5093554"/>
          </a:xfrm>
          <a:prstGeom prst="rect">
            <a:avLst/>
          </a:prstGeom>
          <a:solidFill>
            <a:srgbClr val="D3B9BD"/>
          </a:solidFill>
          <a:ln w="12700">
            <a:miter lim="400000"/>
          </a:ln>
        </p:spPr>
        <p:txBody>
          <a:bodyPr lIns="27091" tIns="27091" rIns="27091" bIns="27091" anchor="ctr"/>
          <a:lstStyle/>
          <a:p>
            <a:pPr algn="ctr" defTabSz="295416">
              <a:lnSpc>
                <a:spcPct val="120000"/>
              </a:lnSpc>
              <a:spcBef>
                <a:spcPts val="0"/>
              </a:spcBef>
              <a:defRPr spc="-24" sz="1200">
                <a:solidFill>
                  <a:srgbClr val="FFFFFF"/>
                </a:solidFill>
                <a:latin typeface="Canela Deck Bold"/>
                <a:ea typeface="Canela Deck Bold"/>
                <a:cs typeface="Canela Deck Bold"/>
                <a:sym typeface="Canela Deck Bold"/>
              </a:defRPr>
            </a:pPr>
          </a:p>
        </p:txBody>
      </p:sp>
      <p:sp>
        <p:nvSpPr>
          <p:cNvPr id="54" name="Rectangle"/>
          <p:cNvSpPr/>
          <p:nvPr/>
        </p:nvSpPr>
        <p:spPr>
          <a:xfrm>
            <a:off x="538078" y="1788292"/>
            <a:ext cx="5968109" cy="6177016"/>
          </a:xfrm>
          <a:prstGeom prst="rect">
            <a:avLst/>
          </a:prstGeom>
          <a:solidFill>
            <a:srgbClr val="EFE7E6"/>
          </a:solidFill>
          <a:ln w="12700">
            <a:miter lim="400000"/>
          </a:ln>
        </p:spPr>
        <p:txBody>
          <a:bodyPr lIns="27091" tIns="27091" rIns="27091" bIns="27091" anchor="ctr"/>
          <a:lstStyle/>
          <a:p>
            <a:pPr algn="ctr" defTabSz="295416">
              <a:lnSpc>
                <a:spcPct val="120000"/>
              </a:lnSpc>
              <a:spcBef>
                <a:spcPts val="0"/>
              </a:spcBef>
              <a:defRPr spc="-24" sz="1200">
                <a:solidFill>
                  <a:srgbClr val="FFFFFF"/>
                </a:solidFill>
                <a:latin typeface="Canela Deck Bold"/>
                <a:ea typeface="Canela Deck Bold"/>
                <a:cs typeface="Canela Deck Bold"/>
                <a:sym typeface="Canela Deck Bold"/>
              </a:defRPr>
            </a:pPr>
          </a:p>
        </p:txBody>
      </p:sp>
      <p:sp>
        <p:nvSpPr>
          <p:cNvPr id="55" name="Body Level One…"/>
          <p:cNvSpPr txBox="1"/>
          <p:nvPr>
            <p:ph type="body" sz="half" idx="1" hasCustomPrompt="1"/>
          </p:nvPr>
        </p:nvSpPr>
        <p:spPr>
          <a:xfrm>
            <a:off x="1097844" y="3180667"/>
            <a:ext cx="10807628" cy="3709964"/>
          </a:xfrm>
          <a:prstGeom prst="rect">
            <a:avLst/>
          </a:prstGeom>
        </p:spPr>
        <p:txBody>
          <a:bodyPr numCol="2" spcCol="1234164" anchor="t"/>
          <a:lstStyle>
            <a:lvl1pPr marL="311150" indent="-311150" algn="l" defTabSz="1733929">
              <a:lnSpc>
                <a:spcPct val="80000"/>
              </a:lnSpc>
              <a:spcBef>
                <a:spcPts val="2900"/>
              </a:spcBef>
              <a:buSzPct val="100000"/>
              <a:buChar char="•"/>
              <a:defRPr b="0" sz="2800">
                <a:latin typeface="Proxima Nova Medium"/>
                <a:ea typeface="Proxima Nova Medium"/>
                <a:cs typeface="Proxima Nova Medium"/>
                <a:sym typeface="Proxima Nova Medium"/>
              </a:defRPr>
            </a:lvl1pPr>
            <a:lvl2pPr marL="755650" indent="-311150" algn="l" defTabSz="1733929">
              <a:lnSpc>
                <a:spcPct val="80000"/>
              </a:lnSpc>
              <a:spcBef>
                <a:spcPts val="2900"/>
              </a:spcBef>
              <a:buSzPct val="100000"/>
              <a:buChar char="•"/>
              <a:defRPr b="0" sz="2800">
                <a:latin typeface="Proxima Nova Medium"/>
                <a:ea typeface="Proxima Nova Medium"/>
                <a:cs typeface="Proxima Nova Medium"/>
                <a:sym typeface="Proxima Nova Medium"/>
              </a:defRPr>
            </a:lvl2pPr>
            <a:lvl3pPr marL="1200150" indent="-311150" algn="l" defTabSz="1733929">
              <a:lnSpc>
                <a:spcPct val="80000"/>
              </a:lnSpc>
              <a:spcBef>
                <a:spcPts val="2900"/>
              </a:spcBef>
              <a:buSzPct val="100000"/>
              <a:buChar char="•"/>
              <a:defRPr b="0" sz="2800">
                <a:latin typeface="Proxima Nova Medium"/>
                <a:ea typeface="Proxima Nova Medium"/>
                <a:cs typeface="Proxima Nova Medium"/>
                <a:sym typeface="Proxima Nova Medium"/>
              </a:defRPr>
            </a:lvl3pPr>
            <a:lvl4pPr marL="1644650" indent="-311150" algn="l" defTabSz="1733929">
              <a:lnSpc>
                <a:spcPct val="80000"/>
              </a:lnSpc>
              <a:spcBef>
                <a:spcPts val="2900"/>
              </a:spcBef>
              <a:buSzPct val="100000"/>
              <a:buChar char="•"/>
              <a:defRPr b="0" sz="2800">
                <a:latin typeface="Proxima Nova Medium"/>
                <a:ea typeface="Proxima Nova Medium"/>
                <a:cs typeface="Proxima Nova Medium"/>
                <a:sym typeface="Proxima Nova Medium"/>
              </a:defRPr>
            </a:lvl4pPr>
            <a:lvl5pPr marL="2089150" indent="-311150" algn="l" defTabSz="1733929">
              <a:lnSpc>
                <a:spcPct val="80000"/>
              </a:lnSpc>
              <a:spcBef>
                <a:spcPts val="2900"/>
              </a:spcBef>
              <a:buSzPct val="100000"/>
              <a:buChar char="•"/>
              <a:defRPr b="0" sz="2800">
                <a:latin typeface="Proxima Nova Medium"/>
                <a:ea typeface="Proxima Nova Medium"/>
                <a:cs typeface="Proxima Nova Medium"/>
                <a:sym typeface="Proxima Nova Medium"/>
              </a:defRPr>
            </a:lvl5pPr>
          </a:lstStyle>
          <a:p>
            <a:pPr/>
            <a:r>
              <a:t>Slide bullet text</a:t>
            </a:r>
          </a:p>
          <a:p>
            <a:pPr lvl="1"/>
            <a:r>
              <a:t/>
            </a:r>
          </a:p>
          <a:p>
            <a:pPr lvl="2"/>
            <a:r>
              <a:t/>
            </a:r>
          </a:p>
          <a:p>
            <a:pPr lvl="3"/>
            <a:r>
              <a:t/>
            </a:r>
          </a:p>
          <a:p>
            <a:pPr lvl="4"/>
            <a:r>
              <a:t/>
            </a:r>
          </a:p>
        </p:txBody>
      </p:sp>
      <p:sp>
        <p:nvSpPr>
          <p:cNvPr id="56" name="Slide Number"/>
          <p:cNvSpPr txBox="1"/>
          <p:nvPr>
            <p:ph type="sldNum" sz="quarter" idx="2"/>
          </p:nvPr>
        </p:nvSpPr>
        <p:spPr>
          <a:xfrm>
            <a:off x="6405918" y="8186427"/>
            <a:ext cx="199737" cy="219283"/>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Bullets &amp; Photo">
    <p:spTree>
      <p:nvGrpSpPr>
        <p:cNvPr id="1" name=""/>
        <p:cNvGrpSpPr/>
        <p:nvPr/>
      </p:nvGrpSpPr>
      <p:grpSpPr>
        <a:xfrm>
          <a:off x="0" y="0"/>
          <a:ext cx="0" cy="0"/>
          <a:chOff x="0" y="0"/>
          <a:chExt cx="0" cy="0"/>
        </a:xfrm>
      </p:grpSpPr>
      <p:sp>
        <p:nvSpPr>
          <p:cNvPr id="63" name="Image"/>
          <p:cNvSpPr/>
          <p:nvPr>
            <p:ph type="pic" idx="13"/>
          </p:nvPr>
        </p:nvSpPr>
        <p:spPr>
          <a:xfrm>
            <a:off x="6240474" y="671135"/>
            <a:ext cx="6554059" cy="8012318"/>
          </a:xfrm>
          <a:prstGeom prst="rect">
            <a:avLst/>
          </a:prstGeom>
        </p:spPr>
        <p:txBody>
          <a:bodyPr lIns="91439" tIns="45719" rIns="91439" bIns="45719" anchor="t">
            <a:noAutofit/>
          </a:bodyPr>
          <a:lstStyle/>
          <a:p>
            <a:pPr/>
          </a:p>
        </p:txBody>
      </p:sp>
      <p:sp>
        <p:nvSpPr>
          <p:cNvPr id="64" name="Rectangle"/>
          <p:cNvSpPr/>
          <p:nvPr/>
        </p:nvSpPr>
        <p:spPr>
          <a:xfrm>
            <a:off x="538078" y="1788292"/>
            <a:ext cx="5968109" cy="6177016"/>
          </a:xfrm>
          <a:prstGeom prst="rect">
            <a:avLst/>
          </a:prstGeom>
          <a:solidFill>
            <a:srgbClr val="EFE7E6"/>
          </a:solidFill>
          <a:ln w="12700">
            <a:miter lim="400000"/>
          </a:ln>
        </p:spPr>
        <p:txBody>
          <a:bodyPr lIns="27091" tIns="27091" rIns="27091" bIns="27091" anchor="ctr"/>
          <a:lstStyle/>
          <a:p>
            <a:pPr algn="ctr" defTabSz="295416">
              <a:lnSpc>
                <a:spcPct val="120000"/>
              </a:lnSpc>
              <a:spcBef>
                <a:spcPts val="0"/>
              </a:spcBef>
              <a:defRPr spc="-24" sz="1200">
                <a:solidFill>
                  <a:srgbClr val="FFFFFF"/>
                </a:solidFill>
                <a:latin typeface="Canela Deck Bold"/>
                <a:ea typeface="Canela Deck Bold"/>
                <a:cs typeface="Canela Deck Bold"/>
                <a:sym typeface="Canela Deck Bold"/>
              </a:defRPr>
            </a:pPr>
          </a:p>
        </p:txBody>
      </p:sp>
      <p:sp>
        <p:nvSpPr>
          <p:cNvPr id="65" name="Body Level One…"/>
          <p:cNvSpPr txBox="1"/>
          <p:nvPr>
            <p:ph type="body" sz="quarter" idx="1" hasCustomPrompt="1"/>
          </p:nvPr>
        </p:nvSpPr>
        <p:spPr>
          <a:xfrm>
            <a:off x="961086" y="3552578"/>
            <a:ext cx="5122096" cy="451178"/>
          </a:xfrm>
          <a:prstGeom prst="rect">
            <a:avLst/>
          </a:prstGeom>
        </p:spPr>
        <p:txBody>
          <a:bodyPr/>
          <a:lstStyle/>
          <a:p>
            <a:pPr/>
            <a:r>
              <a:t>Slide Subtitle</a:t>
            </a:r>
          </a:p>
          <a:p>
            <a:pPr lvl="1"/>
            <a:r>
              <a:t/>
            </a:r>
          </a:p>
          <a:p>
            <a:pPr lvl="2"/>
            <a:r>
              <a:t/>
            </a:r>
          </a:p>
          <a:p>
            <a:pPr lvl="3"/>
            <a:r>
              <a:t/>
            </a:r>
          </a:p>
          <a:p>
            <a:pPr lvl="4"/>
            <a:r>
              <a:t/>
            </a:r>
          </a:p>
        </p:txBody>
      </p:sp>
      <p:sp>
        <p:nvSpPr>
          <p:cNvPr id="66" name="Slide Title"/>
          <p:cNvSpPr txBox="1"/>
          <p:nvPr>
            <p:ph type="title" hasCustomPrompt="1"/>
          </p:nvPr>
        </p:nvSpPr>
        <p:spPr>
          <a:xfrm>
            <a:off x="961098" y="2093896"/>
            <a:ext cx="5120722" cy="1492476"/>
          </a:xfrm>
          <a:prstGeom prst="rect">
            <a:avLst/>
          </a:prstGeom>
        </p:spPr>
        <p:txBody>
          <a:bodyPr/>
          <a:lstStyle>
            <a:lvl1pPr>
              <a:lnSpc>
                <a:spcPct val="70000"/>
              </a:lnSpc>
              <a:defRPr sz="5800"/>
            </a:lvl1pPr>
          </a:lstStyle>
          <a:p>
            <a:pPr/>
            <a:r>
              <a:t>Slide Title</a:t>
            </a:r>
          </a:p>
        </p:txBody>
      </p:sp>
      <p:sp>
        <p:nvSpPr>
          <p:cNvPr id="67" name="Body Level One…"/>
          <p:cNvSpPr txBox="1"/>
          <p:nvPr>
            <p:ph type="body" sz="quarter" idx="14" hasCustomPrompt="1"/>
          </p:nvPr>
        </p:nvSpPr>
        <p:spPr>
          <a:xfrm>
            <a:off x="961083" y="4301066"/>
            <a:ext cx="5118318" cy="3259090"/>
          </a:xfrm>
          <a:prstGeom prst="rect">
            <a:avLst/>
          </a:prstGeom>
        </p:spPr>
        <p:txBody>
          <a:bodyPr anchor="t"/>
          <a:lstStyle>
            <a:lvl1pPr marL="288925" indent="-288925" algn="l" defTabSz="1408808">
              <a:lnSpc>
                <a:spcPct val="80000"/>
              </a:lnSpc>
              <a:spcBef>
                <a:spcPts val="2900"/>
              </a:spcBef>
              <a:buSzPct val="100000"/>
              <a:buChar char="•"/>
              <a:defRPr b="0">
                <a:latin typeface="Proxima Nova Medium"/>
                <a:ea typeface="Proxima Nova Medium"/>
                <a:cs typeface="Proxima Nova Medium"/>
                <a:sym typeface="Proxima Nova Medium"/>
              </a:defRPr>
            </a:lvl1pPr>
          </a:lstStyle>
          <a:p>
            <a:pPr/>
            <a:r>
              <a:t>Slide bullet text</a:t>
            </a:r>
          </a:p>
        </p:txBody>
      </p:sp>
      <p:sp>
        <p:nvSpPr>
          <p:cNvPr id="68" name="Slide Number"/>
          <p:cNvSpPr txBox="1"/>
          <p:nvPr>
            <p:ph type="sldNum" sz="quarter" idx="2"/>
          </p:nvPr>
        </p:nvSpPr>
        <p:spPr>
          <a:xfrm>
            <a:off x="6405918" y="8186427"/>
            <a:ext cx="199737" cy="219283"/>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ection">
    <p:spTree>
      <p:nvGrpSpPr>
        <p:cNvPr id="1" name=""/>
        <p:cNvGrpSpPr/>
        <p:nvPr/>
      </p:nvGrpSpPr>
      <p:grpSpPr>
        <a:xfrm>
          <a:off x="0" y="0"/>
          <a:ext cx="0" cy="0"/>
          <a:chOff x="0" y="0"/>
          <a:chExt cx="0" cy="0"/>
        </a:xfrm>
      </p:grpSpPr>
      <p:sp>
        <p:nvSpPr>
          <p:cNvPr id="75" name="Rectangle"/>
          <p:cNvSpPr/>
          <p:nvPr/>
        </p:nvSpPr>
        <p:spPr>
          <a:xfrm>
            <a:off x="534696" y="1789239"/>
            <a:ext cx="11935408" cy="6175120"/>
          </a:xfrm>
          <a:prstGeom prst="rect">
            <a:avLst/>
          </a:prstGeom>
          <a:solidFill>
            <a:srgbClr val="7CA0B2"/>
          </a:solidFill>
          <a:ln w="12700">
            <a:miter lim="400000"/>
          </a:ln>
        </p:spPr>
        <p:txBody>
          <a:bodyPr lIns="27091" tIns="27091" rIns="27091" bIns="27091" anchor="ctr"/>
          <a:lstStyle/>
          <a:p>
            <a:pPr algn="ctr" defTabSz="295416">
              <a:lnSpc>
                <a:spcPct val="120000"/>
              </a:lnSpc>
              <a:spcBef>
                <a:spcPts val="0"/>
              </a:spcBef>
              <a:defRPr spc="-24" sz="1200">
                <a:solidFill>
                  <a:srgbClr val="FFFFFF"/>
                </a:solidFill>
                <a:latin typeface="Canela Deck Bold"/>
                <a:ea typeface="Canela Deck Bold"/>
                <a:cs typeface="Canela Deck Bold"/>
                <a:sym typeface="Canela Deck Bold"/>
              </a:defRPr>
            </a:pPr>
          </a:p>
        </p:txBody>
      </p:sp>
      <p:sp>
        <p:nvSpPr>
          <p:cNvPr id="76" name="Section Title"/>
          <p:cNvSpPr txBox="1"/>
          <p:nvPr>
            <p:ph type="title" hasCustomPrompt="1"/>
          </p:nvPr>
        </p:nvSpPr>
        <p:spPr>
          <a:xfrm>
            <a:off x="1097277" y="3457092"/>
            <a:ext cx="10810245" cy="2780354"/>
          </a:xfrm>
          <a:prstGeom prst="rect">
            <a:avLst/>
          </a:prstGeom>
        </p:spPr>
        <p:txBody>
          <a:bodyPr anchor="ctr"/>
          <a:lstStyle>
            <a:lvl1pPr>
              <a:lnSpc>
                <a:spcPct val="90000"/>
              </a:lnSpc>
              <a:defRPr sz="8400">
                <a:solidFill>
                  <a:srgbClr val="FFFFFF"/>
                </a:solidFill>
                <a:latin typeface="Canela Regular"/>
                <a:ea typeface="Canela Regular"/>
                <a:cs typeface="Canela Regular"/>
                <a:sym typeface="Canela Regular"/>
              </a:defRPr>
            </a:lvl1pPr>
          </a:lstStyle>
          <a:p>
            <a:pPr/>
            <a:r>
              <a:t>Section Title</a:t>
            </a:r>
          </a:p>
        </p:txBody>
      </p:sp>
      <p:sp>
        <p:nvSpPr>
          <p:cNvPr id="7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Only">
    <p:spTree>
      <p:nvGrpSpPr>
        <p:cNvPr id="1" name=""/>
        <p:cNvGrpSpPr/>
        <p:nvPr/>
      </p:nvGrpSpPr>
      <p:grpSpPr>
        <a:xfrm>
          <a:off x="0" y="0"/>
          <a:ext cx="0" cy="0"/>
          <a:chOff x="0" y="0"/>
          <a:chExt cx="0" cy="0"/>
        </a:xfrm>
      </p:grpSpPr>
      <p:sp>
        <p:nvSpPr>
          <p:cNvPr id="84" name="Rectangle"/>
          <p:cNvSpPr/>
          <p:nvPr/>
        </p:nvSpPr>
        <p:spPr>
          <a:xfrm>
            <a:off x="538083" y="1788292"/>
            <a:ext cx="11935408" cy="6177016"/>
          </a:xfrm>
          <a:prstGeom prst="rect">
            <a:avLst/>
          </a:prstGeom>
          <a:solidFill>
            <a:srgbClr val="EFE7E6"/>
          </a:solidFill>
          <a:ln w="12700">
            <a:miter lim="400000"/>
          </a:ln>
        </p:spPr>
        <p:txBody>
          <a:bodyPr lIns="27091" tIns="27091" rIns="27091" bIns="27091" anchor="ctr"/>
          <a:lstStyle/>
          <a:p>
            <a:pPr algn="ctr" defTabSz="295416">
              <a:lnSpc>
                <a:spcPct val="120000"/>
              </a:lnSpc>
              <a:spcBef>
                <a:spcPts val="0"/>
              </a:spcBef>
              <a:defRPr spc="-24" sz="1200">
                <a:solidFill>
                  <a:srgbClr val="FFFFFF"/>
                </a:solidFill>
                <a:latin typeface="Canela Deck Bold"/>
                <a:ea typeface="Canela Deck Bold"/>
                <a:cs typeface="Canela Deck Bold"/>
                <a:sym typeface="Canela Deck Bold"/>
              </a:defRPr>
            </a:pPr>
          </a:p>
        </p:txBody>
      </p:sp>
      <p:sp>
        <p:nvSpPr>
          <p:cNvPr id="85" name="Body Level One…"/>
          <p:cNvSpPr txBox="1"/>
          <p:nvPr>
            <p:ph type="body" sz="quarter" idx="1" hasCustomPrompt="1"/>
          </p:nvPr>
        </p:nvSpPr>
        <p:spPr>
          <a:xfrm>
            <a:off x="1097277" y="2942979"/>
            <a:ext cx="10810245" cy="451178"/>
          </a:xfrm>
          <a:prstGeom prst="rect">
            <a:avLst/>
          </a:prstGeom>
        </p:spPr>
        <p:txBody>
          <a:bodyPr/>
          <a:lstStyle/>
          <a:p>
            <a:pPr/>
            <a:r>
              <a:t>Slide Subtitle</a:t>
            </a:r>
          </a:p>
          <a:p>
            <a:pPr lvl="1"/>
            <a:r>
              <a:t/>
            </a:r>
          </a:p>
          <a:p>
            <a:pPr lvl="2"/>
            <a:r>
              <a:t/>
            </a:r>
          </a:p>
          <a:p>
            <a:pPr lvl="3"/>
            <a:r>
              <a:t/>
            </a:r>
          </a:p>
          <a:p>
            <a:pPr lvl="4"/>
            <a:r>
              <a:t/>
            </a:r>
          </a:p>
        </p:txBody>
      </p:sp>
      <p:sp>
        <p:nvSpPr>
          <p:cNvPr id="86" name="Slide Title"/>
          <p:cNvSpPr txBox="1"/>
          <p:nvPr>
            <p:ph type="title" hasCustomPrompt="1"/>
          </p:nvPr>
        </p:nvSpPr>
        <p:spPr>
          <a:xfrm>
            <a:off x="1097277" y="1784905"/>
            <a:ext cx="10810245" cy="1212183"/>
          </a:xfrm>
          <a:prstGeom prst="rect">
            <a:avLst/>
          </a:prstGeom>
        </p:spPr>
        <p:txBody>
          <a:bodyPr/>
          <a:lstStyle>
            <a:lvl1pPr>
              <a:lnSpc>
                <a:spcPct val="70000"/>
              </a:lnSpc>
              <a:defRPr sz="5800"/>
            </a:lvl1pPr>
          </a:lstStyle>
          <a:p>
            <a:pPr/>
            <a:r>
              <a:t>Slide Title</a:t>
            </a:r>
          </a:p>
        </p:txBody>
      </p:sp>
      <p:sp>
        <p:nvSpPr>
          <p:cNvPr id="8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Agenda">
    <p:spTree>
      <p:nvGrpSpPr>
        <p:cNvPr id="1" name=""/>
        <p:cNvGrpSpPr/>
        <p:nvPr/>
      </p:nvGrpSpPr>
      <p:grpSpPr>
        <a:xfrm>
          <a:off x="0" y="0"/>
          <a:ext cx="0" cy="0"/>
          <a:chOff x="0" y="0"/>
          <a:chExt cx="0" cy="0"/>
        </a:xfrm>
      </p:grpSpPr>
      <p:sp>
        <p:nvSpPr>
          <p:cNvPr id="94" name="Rectangle"/>
          <p:cNvSpPr/>
          <p:nvPr/>
        </p:nvSpPr>
        <p:spPr>
          <a:xfrm>
            <a:off x="6505388" y="1787362"/>
            <a:ext cx="5965120" cy="6178874"/>
          </a:xfrm>
          <a:prstGeom prst="rect">
            <a:avLst/>
          </a:prstGeom>
          <a:solidFill>
            <a:schemeClr val="accent1"/>
          </a:solidFill>
          <a:ln w="12700">
            <a:miter lim="400000"/>
          </a:ln>
        </p:spPr>
        <p:txBody>
          <a:bodyPr lIns="27091" tIns="27091" rIns="27091" bIns="27091" anchor="ctr"/>
          <a:lstStyle/>
          <a:p>
            <a:pPr algn="ctr" defTabSz="295416">
              <a:lnSpc>
                <a:spcPct val="120000"/>
              </a:lnSpc>
              <a:spcBef>
                <a:spcPts val="0"/>
              </a:spcBef>
              <a:defRPr spc="-24" sz="1200">
                <a:solidFill>
                  <a:srgbClr val="FFFFFF"/>
                </a:solidFill>
                <a:latin typeface="Canela Deck Bold"/>
                <a:ea typeface="Canela Deck Bold"/>
                <a:cs typeface="Canela Deck Bold"/>
                <a:sym typeface="Canela Deck Bold"/>
              </a:defRPr>
            </a:pPr>
          </a:p>
        </p:txBody>
      </p:sp>
      <p:sp>
        <p:nvSpPr>
          <p:cNvPr id="95" name="Rectangle"/>
          <p:cNvSpPr/>
          <p:nvPr/>
        </p:nvSpPr>
        <p:spPr>
          <a:xfrm>
            <a:off x="535087" y="2326692"/>
            <a:ext cx="5970306" cy="5096829"/>
          </a:xfrm>
          <a:prstGeom prst="rect">
            <a:avLst/>
          </a:prstGeom>
          <a:solidFill>
            <a:srgbClr val="DDDBE3"/>
          </a:solidFill>
          <a:ln w="12700">
            <a:miter lim="400000"/>
          </a:ln>
        </p:spPr>
        <p:txBody>
          <a:bodyPr lIns="27091" tIns="27091" rIns="27091" bIns="27091" anchor="ctr"/>
          <a:lstStyle/>
          <a:p>
            <a:pPr algn="ctr" defTabSz="295416">
              <a:lnSpc>
                <a:spcPct val="120000"/>
              </a:lnSpc>
              <a:spcBef>
                <a:spcPts val="0"/>
              </a:spcBef>
              <a:defRPr spc="-24" sz="1200">
                <a:solidFill>
                  <a:srgbClr val="FFFFFF"/>
                </a:solidFill>
                <a:latin typeface="Canela Deck Bold"/>
                <a:ea typeface="Canela Deck Bold"/>
                <a:cs typeface="Canela Deck Bold"/>
                <a:sym typeface="Canela Deck Bold"/>
              </a:defRPr>
            </a:pPr>
          </a:p>
        </p:txBody>
      </p:sp>
      <p:sp>
        <p:nvSpPr>
          <p:cNvPr id="96" name="Body Level One…"/>
          <p:cNvSpPr txBox="1"/>
          <p:nvPr>
            <p:ph type="body" sz="quarter" idx="1" hasCustomPrompt="1"/>
          </p:nvPr>
        </p:nvSpPr>
        <p:spPr>
          <a:xfrm>
            <a:off x="7198186" y="3529326"/>
            <a:ext cx="4826180" cy="2929598"/>
          </a:xfrm>
          <a:prstGeom prst="rect">
            <a:avLst/>
          </a:prstGeom>
        </p:spPr>
        <p:txBody>
          <a:bodyPr/>
          <a:lstStyle>
            <a:lvl1pPr algn="l">
              <a:lnSpc>
                <a:spcPct val="100000"/>
              </a:lnSpc>
              <a:spcBef>
                <a:spcPts val="2200"/>
              </a:spcBef>
              <a:defRPr spc="-27" sz="2800"/>
            </a:lvl1pPr>
            <a:lvl2pPr algn="l">
              <a:lnSpc>
                <a:spcPct val="100000"/>
              </a:lnSpc>
              <a:spcBef>
                <a:spcPts val="2200"/>
              </a:spcBef>
              <a:defRPr spc="-27" sz="2800"/>
            </a:lvl2pPr>
            <a:lvl3pPr algn="l">
              <a:lnSpc>
                <a:spcPct val="100000"/>
              </a:lnSpc>
              <a:spcBef>
                <a:spcPts val="2200"/>
              </a:spcBef>
              <a:defRPr spc="-27" sz="2800"/>
            </a:lvl3pPr>
            <a:lvl4pPr algn="l">
              <a:lnSpc>
                <a:spcPct val="100000"/>
              </a:lnSpc>
              <a:spcBef>
                <a:spcPts val="2200"/>
              </a:spcBef>
              <a:defRPr spc="-27" sz="2800"/>
            </a:lvl4pPr>
            <a:lvl5pPr algn="l">
              <a:lnSpc>
                <a:spcPct val="100000"/>
              </a:lnSpc>
              <a:spcBef>
                <a:spcPts val="2200"/>
              </a:spcBef>
              <a:defRPr spc="-27" sz="2800"/>
            </a:lvl5pPr>
          </a:lstStyle>
          <a:p>
            <a:pPr/>
            <a:r>
              <a:t>Agenda Topics</a:t>
            </a:r>
          </a:p>
          <a:p>
            <a:pPr lvl="1"/>
            <a:r>
              <a:t/>
            </a:r>
          </a:p>
          <a:p>
            <a:pPr lvl="2"/>
            <a:r>
              <a:t/>
            </a:r>
          </a:p>
          <a:p>
            <a:pPr lvl="3"/>
            <a:r>
              <a:t/>
            </a:r>
          </a:p>
          <a:p>
            <a:pPr lvl="4"/>
            <a:r>
              <a:t/>
            </a:r>
          </a:p>
        </p:txBody>
      </p:sp>
      <p:sp>
        <p:nvSpPr>
          <p:cNvPr id="97" name="Agenda Title"/>
          <p:cNvSpPr txBox="1"/>
          <p:nvPr>
            <p:ph type="title" hasCustomPrompt="1"/>
          </p:nvPr>
        </p:nvSpPr>
        <p:spPr>
          <a:xfrm>
            <a:off x="894077" y="4347369"/>
            <a:ext cx="5242565" cy="924282"/>
          </a:xfrm>
          <a:prstGeom prst="rect">
            <a:avLst/>
          </a:prstGeom>
        </p:spPr>
        <p:txBody>
          <a:bodyPr anchor="ctr"/>
          <a:lstStyle>
            <a:lvl1pPr>
              <a:lnSpc>
                <a:spcPct val="70000"/>
              </a:lnSpc>
              <a:defRPr sz="5800"/>
            </a:lvl1pPr>
          </a:lstStyle>
          <a:p>
            <a:pPr/>
            <a:r>
              <a:t>Agenda Title</a:t>
            </a:r>
          </a:p>
        </p:txBody>
      </p:sp>
      <p:sp>
        <p:nvSpPr>
          <p:cNvPr id="9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6F7F2"/>
        </a:solidFill>
      </p:bgPr>
    </p:bg>
    <p:spTree>
      <p:nvGrpSpPr>
        <p:cNvPr id="1" name=""/>
        <p:cNvGrpSpPr/>
        <p:nvPr/>
      </p:nvGrpSpPr>
      <p:grpSpPr>
        <a:xfrm>
          <a:off x="0" y="0"/>
          <a:ext cx="0" cy="0"/>
          <a:chOff x="0" y="0"/>
          <a:chExt cx="0" cy="0"/>
        </a:xfrm>
      </p:grpSpPr>
      <p:sp>
        <p:nvSpPr>
          <p:cNvPr id="2" name="Rectangle"/>
          <p:cNvSpPr/>
          <p:nvPr/>
        </p:nvSpPr>
        <p:spPr>
          <a:xfrm>
            <a:off x="534696" y="1788154"/>
            <a:ext cx="11935408" cy="6177290"/>
          </a:xfrm>
          <a:prstGeom prst="rect">
            <a:avLst/>
          </a:prstGeom>
          <a:solidFill>
            <a:srgbClr val="D3B9BD"/>
          </a:solidFill>
          <a:ln w="12700">
            <a:miter lim="400000"/>
          </a:ln>
        </p:spPr>
        <p:txBody>
          <a:bodyPr lIns="27091" tIns="27091" rIns="27091" bIns="27091" anchor="ctr"/>
          <a:lstStyle/>
          <a:p>
            <a:pPr algn="ctr" defTabSz="295416">
              <a:lnSpc>
                <a:spcPct val="120000"/>
              </a:lnSpc>
              <a:spcBef>
                <a:spcPts val="0"/>
              </a:spcBef>
              <a:defRPr spc="-24" sz="1200">
                <a:solidFill>
                  <a:srgbClr val="FFFFFF"/>
                </a:solidFill>
                <a:latin typeface="Canela Deck Bold"/>
                <a:ea typeface="Canela Deck Bold"/>
                <a:cs typeface="Canela Deck Bold"/>
                <a:sym typeface="Canela Deck Bold"/>
              </a:defRPr>
            </a:pPr>
          </a:p>
        </p:txBody>
      </p:sp>
      <p:sp>
        <p:nvSpPr>
          <p:cNvPr id="3" name="Body Level One…"/>
          <p:cNvSpPr txBox="1"/>
          <p:nvPr>
            <p:ph type="body" idx="1" hasCustomPrompt="1"/>
          </p:nvPr>
        </p:nvSpPr>
        <p:spPr>
          <a:xfrm>
            <a:off x="1097277" y="7208404"/>
            <a:ext cx="10810245" cy="451179"/>
          </a:xfrm>
          <a:prstGeom prst="rect">
            <a:avLst/>
          </a:prstGeom>
          <a:ln w="12700">
            <a:miter lim="400000"/>
          </a:ln>
          <a:extLst>
            <a:ext uri="{C572A759-6A51-4108-AA02-DFA0A04FC94B}">
              <ma14:wrappingTextBoxFlag xmlns:ma14="http://schemas.microsoft.com/office/mac/drawingml/2011/main" val="1"/>
            </a:ext>
          </a:extLst>
        </p:spPr>
        <p:txBody>
          <a:bodyPr lIns="27091" tIns="27091" rIns="27091" bIns="27091" anchor="ctr">
            <a:normAutofit fontScale="100000" lnSpcReduction="0"/>
          </a:bodyPr>
          <a:lstStyle/>
          <a:p>
            <a:pPr/>
            <a:r>
              <a:t>Author and Date</a:t>
            </a:r>
          </a:p>
          <a:p>
            <a:pPr lvl="1"/>
            <a:r>
              <a:t/>
            </a:r>
          </a:p>
          <a:p>
            <a:pPr lvl="2"/>
            <a:r>
              <a:t/>
            </a:r>
          </a:p>
          <a:p>
            <a:pPr lvl="3"/>
            <a:r>
              <a:t/>
            </a:r>
          </a:p>
          <a:p>
            <a:pPr lvl="4"/>
            <a:r>
              <a:t/>
            </a:r>
          </a:p>
        </p:txBody>
      </p:sp>
      <p:sp>
        <p:nvSpPr>
          <p:cNvPr id="4" name="Presentation Title"/>
          <p:cNvSpPr txBox="1"/>
          <p:nvPr>
            <p:ph type="title" hasCustomPrompt="1"/>
          </p:nvPr>
        </p:nvSpPr>
        <p:spPr>
          <a:xfrm>
            <a:off x="1097277" y="2747666"/>
            <a:ext cx="10810245" cy="2858526"/>
          </a:xfrm>
          <a:prstGeom prst="rect">
            <a:avLst/>
          </a:prstGeom>
          <a:ln w="12700">
            <a:miter lim="400000"/>
          </a:ln>
          <a:extLst>
            <a:ext uri="{C572A759-6A51-4108-AA02-DFA0A04FC94B}">
              <ma14:wrappingTextBoxFlag xmlns:ma14="http://schemas.microsoft.com/office/mac/drawingml/2011/main" val="1"/>
            </a:ext>
          </a:extLst>
        </p:spPr>
        <p:txBody>
          <a:bodyPr lIns="27091" tIns="27091" rIns="27091" bIns="27091" anchor="b">
            <a:normAutofit fontScale="100000" lnSpcReduction="0"/>
          </a:bodyPr>
          <a:lstStyle/>
          <a:p>
            <a:pPr/>
            <a:r>
              <a:t>Presentation Title</a:t>
            </a:r>
          </a:p>
        </p:txBody>
      </p:sp>
      <p:sp>
        <p:nvSpPr>
          <p:cNvPr id="5" name="Slide Number"/>
          <p:cNvSpPr txBox="1"/>
          <p:nvPr>
            <p:ph type="sldNum" sz="quarter" idx="2"/>
          </p:nvPr>
        </p:nvSpPr>
        <p:spPr>
          <a:xfrm>
            <a:off x="6402531" y="8186427"/>
            <a:ext cx="199738" cy="219283"/>
          </a:xfrm>
          <a:prstGeom prst="rect">
            <a:avLst/>
          </a:prstGeom>
          <a:ln w="12700">
            <a:miter lim="400000"/>
          </a:ln>
        </p:spPr>
        <p:txBody>
          <a:bodyPr wrap="none" lIns="27091" tIns="27091" rIns="27091" bIns="27091" anchor="b">
            <a:spAutoFit/>
          </a:bodyPr>
          <a:lstStyle>
            <a:lvl1pPr algn="ctr" defTabSz="587022">
              <a:lnSpc>
                <a:spcPct val="100000"/>
              </a:lnSpc>
              <a:spcBef>
                <a:spcPts val="0"/>
              </a:spcBef>
              <a:defRPr sz="1100">
                <a:solidFill>
                  <a:srgbClr val="5E5E5E"/>
                </a:solidFill>
                <a:latin typeface="Proxima Nova"/>
                <a:ea typeface="Proxima Nova"/>
                <a:cs typeface="Proxima Nova"/>
                <a:sym typeface="Proxima Nova"/>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transition xmlns:p14="http://schemas.microsoft.com/office/powerpoint/2010/main" spd="med" advClick="1"/>
  <p:txStyles>
    <p:titleStyle>
      <a:lvl1pPr marL="0" marR="0" indent="0" algn="ctr" defTabSz="587022" rtl="0" latinLnBrk="0">
        <a:lnSpc>
          <a:spcPct val="80000"/>
        </a:lnSpc>
        <a:spcBef>
          <a:spcPts val="0"/>
        </a:spcBef>
        <a:spcAft>
          <a:spcPts val="0"/>
        </a:spcAft>
        <a:buClrTx/>
        <a:buSzTx/>
        <a:buFontTx/>
        <a:buNone/>
        <a:tabLst/>
        <a:defRPr b="0" baseline="0" cap="none" i="0" spc="0" strike="noStrike" sz="10200" u="none">
          <a:solidFill>
            <a:srgbClr val="000000"/>
          </a:solidFill>
          <a:uFillTx/>
          <a:latin typeface="Canela Bold"/>
          <a:ea typeface="Canela Bold"/>
          <a:cs typeface="Canela Bold"/>
          <a:sym typeface="Canela Bold"/>
        </a:defRPr>
      </a:lvl1pPr>
      <a:lvl2pPr marL="0" marR="0" indent="0" algn="ctr" defTabSz="587022" rtl="0" latinLnBrk="0">
        <a:lnSpc>
          <a:spcPct val="80000"/>
        </a:lnSpc>
        <a:spcBef>
          <a:spcPts val="0"/>
        </a:spcBef>
        <a:spcAft>
          <a:spcPts val="0"/>
        </a:spcAft>
        <a:buClrTx/>
        <a:buSzTx/>
        <a:buFontTx/>
        <a:buNone/>
        <a:tabLst/>
        <a:defRPr b="0" baseline="0" cap="none" i="0" spc="0" strike="noStrike" sz="10200" u="none">
          <a:solidFill>
            <a:srgbClr val="000000"/>
          </a:solidFill>
          <a:uFillTx/>
          <a:latin typeface="Canela Bold"/>
          <a:ea typeface="Canela Bold"/>
          <a:cs typeface="Canela Bold"/>
          <a:sym typeface="Canela Bold"/>
        </a:defRPr>
      </a:lvl2pPr>
      <a:lvl3pPr marL="0" marR="0" indent="0" algn="ctr" defTabSz="587022" rtl="0" latinLnBrk="0">
        <a:lnSpc>
          <a:spcPct val="80000"/>
        </a:lnSpc>
        <a:spcBef>
          <a:spcPts val="0"/>
        </a:spcBef>
        <a:spcAft>
          <a:spcPts val="0"/>
        </a:spcAft>
        <a:buClrTx/>
        <a:buSzTx/>
        <a:buFontTx/>
        <a:buNone/>
        <a:tabLst/>
        <a:defRPr b="0" baseline="0" cap="none" i="0" spc="0" strike="noStrike" sz="10200" u="none">
          <a:solidFill>
            <a:srgbClr val="000000"/>
          </a:solidFill>
          <a:uFillTx/>
          <a:latin typeface="Canela Bold"/>
          <a:ea typeface="Canela Bold"/>
          <a:cs typeface="Canela Bold"/>
          <a:sym typeface="Canela Bold"/>
        </a:defRPr>
      </a:lvl3pPr>
      <a:lvl4pPr marL="0" marR="0" indent="0" algn="ctr" defTabSz="587022" rtl="0" latinLnBrk="0">
        <a:lnSpc>
          <a:spcPct val="80000"/>
        </a:lnSpc>
        <a:spcBef>
          <a:spcPts val="0"/>
        </a:spcBef>
        <a:spcAft>
          <a:spcPts val="0"/>
        </a:spcAft>
        <a:buClrTx/>
        <a:buSzTx/>
        <a:buFontTx/>
        <a:buNone/>
        <a:tabLst/>
        <a:defRPr b="0" baseline="0" cap="none" i="0" spc="0" strike="noStrike" sz="10200" u="none">
          <a:solidFill>
            <a:srgbClr val="000000"/>
          </a:solidFill>
          <a:uFillTx/>
          <a:latin typeface="Canela Bold"/>
          <a:ea typeface="Canela Bold"/>
          <a:cs typeface="Canela Bold"/>
          <a:sym typeface="Canela Bold"/>
        </a:defRPr>
      </a:lvl4pPr>
      <a:lvl5pPr marL="0" marR="0" indent="0" algn="ctr" defTabSz="587022" rtl="0" latinLnBrk="0">
        <a:lnSpc>
          <a:spcPct val="80000"/>
        </a:lnSpc>
        <a:spcBef>
          <a:spcPts val="0"/>
        </a:spcBef>
        <a:spcAft>
          <a:spcPts val="0"/>
        </a:spcAft>
        <a:buClrTx/>
        <a:buSzTx/>
        <a:buFontTx/>
        <a:buNone/>
        <a:tabLst/>
        <a:defRPr b="0" baseline="0" cap="none" i="0" spc="0" strike="noStrike" sz="10200" u="none">
          <a:solidFill>
            <a:srgbClr val="000000"/>
          </a:solidFill>
          <a:uFillTx/>
          <a:latin typeface="Canela Bold"/>
          <a:ea typeface="Canela Bold"/>
          <a:cs typeface="Canela Bold"/>
          <a:sym typeface="Canela Bold"/>
        </a:defRPr>
      </a:lvl5pPr>
      <a:lvl6pPr marL="0" marR="0" indent="0" algn="ctr" defTabSz="587022" rtl="0" latinLnBrk="0">
        <a:lnSpc>
          <a:spcPct val="80000"/>
        </a:lnSpc>
        <a:spcBef>
          <a:spcPts val="0"/>
        </a:spcBef>
        <a:spcAft>
          <a:spcPts val="0"/>
        </a:spcAft>
        <a:buClrTx/>
        <a:buSzTx/>
        <a:buFontTx/>
        <a:buNone/>
        <a:tabLst/>
        <a:defRPr b="0" baseline="0" cap="none" i="0" spc="0" strike="noStrike" sz="10200" u="none">
          <a:solidFill>
            <a:srgbClr val="000000"/>
          </a:solidFill>
          <a:uFillTx/>
          <a:latin typeface="Canela Bold"/>
          <a:ea typeface="Canela Bold"/>
          <a:cs typeface="Canela Bold"/>
          <a:sym typeface="Canela Bold"/>
        </a:defRPr>
      </a:lvl6pPr>
      <a:lvl7pPr marL="0" marR="0" indent="0" algn="ctr" defTabSz="587022" rtl="0" latinLnBrk="0">
        <a:lnSpc>
          <a:spcPct val="80000"/>
        </a:lnSpc>
        <a:spcBef>
          <a:spcPts val="0"/>
        </a:spcBef>
        <a:spcAft>
          <a:spcPts val="0"/>
        </a:spcAft>
        <a:buClrTx/>
        <a:buSzTx/>
        <a:buFontTx/>
        <a:buNone/>
        <a:tabLst/>
        <a:defRPr b="0" baseline="0" cap="none" i="0" spc="0" strike="noStrike" sz="10200" u="none">
          <a:solidFill>
            <a:srgbClr val="000000"/>
          </a:solidFill>
          <a:uFillTx/>
          <a:latin typeface="Canela Bold"/>
          <a:ea typeface="Canela Bold"/>
          <a:cs typeface="Canela Bold"/>
          <a:sym typeface="Canela Bold"/>
        </a:defRPr>
      </a:lvl7pPr>
      <a:lvl8pPr marL="0" marR="0" indent="0" algn="ctr" defTabSz="587022" rtl="0" latinLnBrk="0">
        <a:lnSpc>
          <a:spcPct val="80000"/>
        </a:lnSpc>
        <a:spcBef>
          <a:spcPts val="0"/>
        </a:spcBef>
        <a:spcAft>
          <a:spcPts val="0"/>
        </a:spcAft>
        <a:buClrTx/>
        <a:buSzTx/>
        <a:buFontTx/>
        <a:buNone/>
        <a:tabLst/>
        <a:defRPr b="0" baseline="0" cap="none" i="0" spc="0" strike="noStrike" sz="10200" u="none">
          <a:solidFill>
            <a:srgbClr val="000000"/>
          </a:solidFill>
          <a:uFillTx/>
          <a:latin typeface="Canela Bold"/>
          <a:ea typeface="Canela Bold"/>
          <a:cs typeface="Canela Bold"/>
          <a:sym typeface="Canela Bold"/>
        </a:defRPr>
      </a:lvl8pPr>
      <a:lvl9pPr marL="0" marR="0" indent="0" algn="ctr" defTabSz="587022" rtl="0" latinLnBrk="0">
        <a:lnSpc>
          <a:spcPct val="80000"/>
        </a:lnSpc>
        <a:spcBef>
          <a:spcPts val="0"/>
        </a:spcBef>
        <a:spcAft>
          <a:spcPts val="0"/>
        </a:spcAft>
        <a:buClrTx/>
        <a:buSzTx/>
        <a:buFontTx/>
        <a:buNone/>
        <a:tabLst/>
        <a:defRPr b="0" baseline="0" cap="none" i="0" spc="0" strike="noStrike" sz="10200" u="none">
          <a:solidFill>
            <a:srgbClr val="000000"/>
          </a:solidFill>
          <a:uFillTx/>
          <a:latin typeface="Canela Bold"/>
          <a:ea typeface="Canela Bold"/>
          <a:cs typeface="Canela Bold"/>
          <a:sym typeface="Canela Bold"/>
        </a:defRPr>
      </a:lvl9pPr>
    </p:titleStyle>
    <p:bodyStyle>
      <a:lvl1pPr marL="0" marR="0" indent="0" algn="ctr" defTabSz="587022" rtl="0" latinLnBrk="0">
        <a:lnSpc>
          <a:spcPct val="90000"/>
        </a:lnSpc>
        <a:spcBef>
          <a:spcPts val="0"/>
        </a:spcBef>
        <a:spcAft>
          <a:spcPts val="0"/>
        </a:spcAft>
        <a:buClrTx/>
        <a:buSzTx/>
        <a:buFontTx/>
        <a:buNone/>
        <a:tabLst/>
        <a:defRPr b="1" baseline="0" cap="none" i="0" spc="0" strike="noStrike" sz="2600" u="none">
          <a:solidFill>
            <a:srgbClr val="000000"/>
          </a:solidFill>
          <a:uFillTx/>
          <a:latin typeface="Proxima Nova"/>
          <a:ea typeface="Proxima Nova"/>
          <a:cs typeface="Proxima Nova"/>
          <a:sym typeface="Proxima Nova"/>
        </a:defRPr>
      </a:lvl1pPr>
      <a:lvl2pPr marL="0" marR="0" indent="0" algn="ctr" defTabSz="587022" rtl="0" latinLnBrk="0">
        <a:lnSpc>
          <a:spcPct val="90000"/>
        </a:lnSpc>
        <a:spcBef>
          <a:spcPts val="0"/>
        </a:spcBef>
        <a:spcAft>
          <a:spcPts val="0"/>
        </a:spcAft>
        <a:buClrTx/>
        <a:buSzTx/>
        <a:buFontTx/>
        <a:buNone/>
        <a:tabLst/>
        <a:defRPr b="1" baseline="0" cap="none" i="0" spc="0" strike="noStrike" sz="2600" u="none">
          <a:solidFill>
            <a:srgbClr val="000000"/>
          </a:solidFill>
          <a:uFillTx/>
          <a:latin typeface="Proxima Nova"/>
          <a:ea typeface="Proxima Nova"/>
          <a:cs typeface="Proxima Nova"/>
          <a:sym typeface="Proxima Nova"/>
        </a:defRPr>
      </a:lvl2pPr>
      <a:lvl3pPr marL="0" marR="0" indent="0" algn="ctr" defTabSz="587022" rtl="0" latinLnBrk="0">
        <a:lnSpc>
          <a:spcPct val="90000"/>
        </a:lnSpc>
        <a:spcBef>
          <a:spcPts val="0"/>
        </a:spcBef>
        <a:spcAft>
          <a:spcPts val="0"/>
        </a:spcAft>
        <a:buClrTx/>
        <a:buSzTx/>
        <a:buFontTx/>
        <a:buNone/>
        <a:tabLst/>
        <a:defRPr b="1" baseline="0" cap="none" i="0" spc="0" strike="noStrike" sz="2600" u="none">
          <a:solidFill>
            <a:srgbClr val="000000"/>
          </a:solidFill>
          <a:uFillTx/>
          <a:latin typeface="Proxima Nova"/>
          <a:ea typeface="Proxima Nova"/>
          <a:cs typeface="Proxima Nova"/>
          <a:sym typeface="Proxima Nova"/>
        </a:defRPr>
      </a:lvl3pPr>
      <a:lvl4pPr marL="0" marR="0" indent="0" algn="ctr" defTabSz="587022" rtl="0" latinLnBrk="0">
        <a:lnSpc>
          <a:spcPct val="90000"/>
        </a:lnSpc>
        <a:spcBef>
          <a:spcPts val="0"/>
        </a:spcBef>
        <a:spcAft>
          <a:spcPts val="0"/>
        </a:spcAft>
        <a:buClrTx/>
        <a:buSzTx/>
        <a:buFontTx/>
        <a:buNone/>
        <a:tabLst/>
        <a:defRPr b="1" baseline="0" cap="none" i="0" spc="0" strike="noStrike" sz="2600" u="none">
          <a:solidFill>
            <a:srgbClr val="000000"/>
          </a:solidFill>
          <a:uFillTx/>
          <a:latin typeface="Proxima Nova"/>
          <a:ea typeface="Proxima Nova"/>
          <a:cs typeface="Proxima Nova"/>
          <a:sym typeface="Proxima Nova"/>
        </a:defRPr>
      </a:lvl4pPr>
      <a:lvl5pPr marL="0" marR="0" indent="0" algn="ctr" defTabSz="587022" rtl="0" latinLnBrk="0">
        <a:lnSpc>
          <a:spcPct val="90000"/>
        </a:lnSpc>
        <a:spcBef>
          <a:spcPts val="0"/>
        </a:spcBef>
        <a:spcAft>
          <a:spcPts val="0"/>
        </a:spcAft>
        <a:buClrTx/>
        <a:buSzTx/>
        <a:buFontTx/>
        <a:buNone/>
        <a:tabLst/>
        <a:defRPr b="1" baseline="0" cap="none" i="0" spc="0" strike="noStrike" sz="2600" u="none">
          <a:solidFill>
            <a:srgbClr val="000000"/>
          </a:solidFill>
          <a:uFillTx/>
          <a:latin typeface="Proxima Nova"/>
          <a:ea typeface="Proxima Nova"/>
          <a:cs typeface="Proxima Nova"/>
          <a:sym typeface="Proxima Nova"/>
        </a:defRPr>
      </a:lvl5pPr>
      <a:lvl6pPr marL="0" marR="0" indent="0" algn="ctr" defTabSz="587022" rtl="0" latinLnBrk="0">
        <a:lnSpc>
          <a:spcPct val="90000"/>
        </a:lnSpc>
        <a:spcBef>
          <a:spcPts val="0"/>
        </a:spcBef>
        <a:spcAft>
          <a:spcPts val="0"/>
        </a:spcAft>
        <a:buClrTx/>
        <a:buSzTx/>
        <a:buFontTx/>
        <a:buNone/>
        <a:tabLst/>
        <a:defRPr b="1" baseline="0" cap="none" i="0" spc="0" strike="noStrike" sz="2600" u="none">
          <a:solidFill>
            <a:srgbClr val="000000"/>
          </a:solidFill>
          <a:uFillTx/>
          <a:latin typeface="Proxima Nova"/>
          <a:ea typeface="Proxima Nova"/>
          <a:cs typeface="Proxima Nova"/>
          <a:sym typeface="Proxima Nova"/>
        </a:defRPr>
      </a:lvl6pPr>
      <a:lvl7pPr marL="0" marR="0" indent="0" algn="ctr" defTabSz="587022" rtl="0" latinLnBrk="0">
        <a:lnSpc>
          <a:spcPct val="90000"/>
        </a:lnSpc>
        <a:spcBef>
          <a:spcPts val="0"/>
        </a:spcBef>
        <a:spcAft>
          <a:spcPts val="0"/>
        </a:spcAft>
        <a:buClrTx/>
        <a:buSzTx/>
        <a:buFontTx/>
        <a:buNone/>
        <a:tabLst/>
        <a:defRPr b="1" baseline="0" cap="none" i="0" spc="0" strike="noStrike" sz="2600" u="none">
          <a:solidFill>
            <a:srgbClr val="000000"/>
          </a:solidFill>
          <a:uFillTx/>
          <a:latin typeface="Proxima Nova"/>
          <a:ea typeface="Proxima Nova"/>
          <a:cs typeface="Proxima Nova"/>
          <a:sym typeface="Proxima Nova"/>
        </a:defRPr>
      </a:lvl7pPr>
      <a:lvl8pPr marL="0" marR="0" indent="0" algn="ctr" defTabSz="587022" rtl="0" latinLnBrk="0">
        <a:lnSpc>
          <a:spcPct val="90000"/>
        </a:lnSpc>
        <a:spcBef>
          <a:spcPts val="0"/>
        </a:spcBef>
        <a:spcAft>
          <a:spcPts val="0"/>
        </a:spcAft>
        <a:buClrTx/>
        <a:buSzTx/>
        <a:buFontTx/>
        <a:buNone/>
        <a:tabLst/>
        <a:defRPr b="1" baseline="0" cap="none" i="0" spc="0" strike="noStrike" sz="2600" u="none">
          <a:solidFill>
            <a:srgbClr val="000000"/>
          </a:solidFill>
          <a:uFillTx/>
          <a:latin typeface="Proxima Nova"/>
          <a:ea typeface="Proxima Nova"/>
          <a:cs typeface="Proxima Nova"/>
          <a:sym typeface="Proxima Nova"/>
        </a:defRPr>
      </a:lvl8pPr>
      <a:lvl9pPr marL="0" marR="0" indent="0" algn="ctr" defTabSz="587022" rtl="0" latinLnBrk="0">
        <a:lnSpc>
          <a:spcPct val="90000"/>
        </a:lnSpc>
        <a:spcBef>
          <a:spcPts val="0"/>
        </a:spcBef>
        <a:spcAft>
          <a:spcPts val="0"/>
        </a:spcAft>
        <a:buClrTx/>
        <a:buSzTx/>
        <a:buFontTx/>
        <a:buNone/>
        <a:tabLst/>
        <a:defRPr b="1" baseline="0" cap="none" i="0" spc="0" strike="noStrike" sz="2600" u="none">
          <a:solidFill>
            <a:srgbClr val="000000"/>
          </a:solidFill>
          <a:uFillTx/>
          <a:latin typeface="Proxima Nova"/>
          <a:ea typeface="Proxima Nova"/>
          <a:cs typeface="Proxima Nova"/>
          <a:sym typeface="Proxima Nova"/>
        </a:defRPr>
      </a:lvl9pPr>
    </p:bodyStyle>
    <p:otherStyle>
      <a:lvl1pPr marL="0" marR="0" indent="0" algn="ctr" defTabSz="587022" rtl="0" latinLnBrk="0">
        <a:lnSpc>
          <a:spcPct val="100000"/>
        </a:lnSpc>
        <a:spcBef>
          <a:spcPts val="0"/>
        </a:spcBef>
        <a:spcAft>
          <a:spcPts val="0"/>
        </a:spcAft>
        <a:buClrTx/>
        <a:buSzTx/>
        <a:buFontTx/>
        <a:buNone/>
        <a:tabLst/>
        <a:defRPr b="0" baseline="0" cap="none" i="0" spc="0" strike="noStrike" sz="1100" u="none">
          <a:solidFill>
            <a:schemeClr val="tx1"/>
          </a:solidFill>
          <a:uFillTx/>
          <a:latin typeface="+mn-lt"/>
          <a:ea typeface="+mn-ea"/>
          <a:cs typeface="+mn-cs"/>
          <a:sym typeface="Proxima Nova"/>
        </a:defRPr>
      </a:lvl1pPr>
      <a:lvl2pPr marL="0" marR="0" indent="0" algn="ctr" defTabSz="587022" rtl="0" latinLnBrk="0">
        <a:lnSpc>
          <a:spcPct val="100000"/>
        </a:lnSpc>
        <a:spcBef>
          <a:spcPts val="0"/>
        </a:spcBef>
        <a:spcAft>
          <a:spcPts val="0"/>
        </a:spcAft>
        <a:buClrTx/>
        <a:buSzTx/>
        <a:buFontTx/>
        <a:buNone/>
        <a:tabLst/>
        <a:defRPr b="0" baseline="0" cap="none" i="0" spc="0" strike="noStrike" sz="1100" u="none">
          <a:solidFill>
            <a:schemeClr val="tx1"/>
          </a:solidFill>
          <a:uFillTx/>
          <a:latin typeface="+mn-lt"/>
          <a:ea typeface="+mn-ea"/>
          <a:cs typeface="+mn-cs"/>
          <a:sym typeface="Proxima Nova"/>
        </a:defRPr>
      </a:lvl2pPr>
      <a:lvl3pPr marL="0" marR="0" indent="0" algn="ctr" defTabSz="587022" rtl="0" latinLnBrk="0">
        <a:lnSpc>
          <a:spcPct val="100000"/>
        </a:lnSpc>
        <a:spcBef>
          <a:spcPts val="0"/>
        </a:spcBef>
        <a:spcAft>
          <a:spcPts val="0"/>
        </a:spcAft>
        <a:buClrTx/>
        <a:buSzTx/>
        <a:buFontTx/>
        <a:buNone/>
        <a:tabLst/>
        <a:defRPr b="0" baseline="0" cap="none" i="0" spc="0" strike="noStrike" sz="1100" u="none">
          <a:solidFill>
            <a:schemeClr val="tx1"/>
          </a:solidFill>
          <a:uFillTx/>
          <a:latin typeface="+mn-lt"/>
          <a:ea typeface="+mn-ea"/>
          <a:cs typeface="+mn-cs"/>
          <a:sym typeface="Proxima Nova"/>
        </a:defRPr>
      </a:lvl3pPr>
      <a:lvl4pPr marL="0" marR="0" indent="0" algn="ctr" defTabSz="587022" rtl="0" latinLnBrk="0">
        <a:lnSpc>
          <a:spcPct val="100000"/>
        </a:lnSpc>
        <a:spcBef>
          <a:spcPts val="0"/>
        </a:spcBef>
        <a:spcAft>
          <a:spcPts val="0"/>
        </a:spcAft>
        <a:buClrTx/>
        <a:buSzTx/>
        <a:buFontTx/>
        <a:buNone/>
        <a:tabLst/>
        <a:defRPr b="0" baseline="0" cap="none" i="0" spc="0" strike="noStrike" sz="1100" u="none">
          <a:solidFill>
            <a:schemeClr val="tx1"/>
          </a:solidFill>
          <a:uFillTx/>
          <a:latin typeface="+mn-lt"/>
          <a:ea typeface="+mn-ea"/>
          <a:cs typeface="+mn-cs"/>
          <a:sym typeface="Proxima Nova"/>
        </a:defRPr>
      </a:lvl4pPr>
      <a:lvl5pPr marL="0" marR="0" indent="0" algn="ctr" defTabSz="587022" rtl="0" latinLnBrk="0">
        <a:lnSpc>
          <a:spcPct val="100000"/>
        </a:lnSpc>
        <a:spcBef>
          <a:spcPts val="0"/>
        </a:spcBef>
        <a:spcAft>
          <a:spcPts val="0"/>
        </a:spcAft>
        <a:buClrTx/>
        <a:buSzTx/>
        <a:buFontTx/>
        <a:buNone/>
        <a:tabLst/>
        <a:defRPr b="0" baseline="0" cap="none" i="0" spc="0" strike="noStrike" sz="1100" u="none">
          <a:solidFill>
            <a:schemeClr val="tx1"/>
          </a:solidFill>
          <a:uFillTx/>
          <a:latin typeface="+mn-lt"/>
          <a:ea typeface="+mn-ea"/>
          <a:cs typeface="+mn-cs"/>
          <a:sym typeface="Proxima Nova"/>
        </a:defRPr>
      </a:lvl5pPr>
      <a:lvl6pPr marL="0" marR="0" indent="0" algn="ctr" defTabSz="587022" rtl="0" latinLnBrk="0">
        <a:lnSpc>
          <a:spcPct val="100000"/>
        </a:lnSpc>
        <a:spcBef>
          <a:spcPts val="0"/>
        </a:spcBef>
        <a:spcAft>
          <a:spcPts val="0"/>
        </a:spcAft>
        <a:buClrTx/>
        <a:buSzTx/>
        <a:buFontTx/>
        <a:buNone/>
        <a:tabLst/>
        <a:defRPr b="0" baseline="0" cap="none" i="0" spc="0" strike="noStrike" sz="1100" u="none">
          <a:solidFill>
            <a:schemeClr val="tx1"/>
          </a:solidFill>
          <a:uFillTx/>
          <a:latin typeface="+mn-lt"/>
          <a:ea typeface="+mn-ea"/>
          <a:cs typeface="+mn-cs"/>
          <a:sym typeface="Proxima Nova"/>
        </a:defRPr>
      </a:lvl6pPr>
      <a:lvl7pPr marL="0" marR="0" indent="0" algn="ctr" defTabSz="587022" rtl="0" latinLnBrk="0">
        <a:lnSpc>
          <a:spcPct val="100000"/>
        </a:lnSpc>
        <a:spcBef>
          <a:spcPts val="0"/>
        </a:spcBef>
        <a:spcAft>
          <a:spcPts val="0"/>
        </a:spcAft>
        <a:buClrTx/>
        <a:buSzTx/>
        <a:buFontTx/>
        <a:buNone/>
        <a:tabLst/>
        <a:defRPr b="0" baseline="0" cap="none" i="0" spc="0" strike="noStrike" sz="1100" u="none">
          <a:solidFill>
            <a:schemeClr val="tx1"/>
          </a:solidFill>
          <a:uFillTx/>
          <a:latin typeface="+mn-lt"/>
          <a:ea typeface="+mn-ea"/>
          <a:cs typeface="+mn-cs"/>
          <a:sym typeface="Proxima Nova"/>
        </a:defRPr>
      </a:lvl7pPr>
      <a:lvl8pPr marL="0" marR="0" indent="0" algn="ctr" defTabSz="587022" rtl="0" latinLnBrk="0">
        <a:lnSpc>
          <a:spcPct val="100000"/>
        </a:lnSpc>
        <a:spcBef>
          <a:spcPts val="0"/>
        </a:spcBef>
        <a:spcAft>
          <a:spcPts val="0"/>
        </a:spcAft>
        <a:buClrTx/>
        <a:buSzTx/>
        <a:buFontTx/>
        <a:buNone/>
        <a:tabLst/>
        <a:defRPr b="0" baseline="0" cap="none" i="0" spc="0" strike="noStrike" sz="1100" u="none">
          <a:solidFill>
            <a:schemeClr val="tx1"/>
          </a:solidFill>
          <a:uFillTx/>
          <a:latin typeface="+mn-lt"/>
          <a:ea typeface="+mn-ea"/>
          <a:cs typeface="+mn-cs"/>
          <a:sym typeface="Proxima Nova"/>
        </a:defRPr>
      </a:lvl8pPr>
      <a:lvl9pPr marL="0" marR="0" indent="0" algn="ctr" defTabSz="587022" rtl="0" latinLnBrk="0">
        <a:lnSpc>
          <a:spcPct val="100000"/>
        </a:lnSpc>
        <a:spcBef>
          <a:spcPts val="0"/>
        </a:spcBef>
        <a:spcAft>
          <a:spcPts val="0"/>
        </a:spcAft>
        <a:buClrTx/>
        <a:buSzTx/>
        <a:buFontTx/>
        <a:buNone/>
        <a:tabLst/>
        <a:defRPr b="0" baseline="0" cap="none" i="0" spc="0" strike="noStrike" sz="1100" u="none">
          <a:solidFill>
            <a:schemeClr val="tx1"/>
          </a:solidFill>
          <a:uFillTx/>
          <a:latin typeface="+mn-lt"/>
          <a:ea typeface="+mn-ea"/>
          <a:cs typeface="+mn-cs"/>
          <a:sym typeface="Proxima Nova"/>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audio" Target="../media/media1.m4a"/><Relationship Id="rId3" Type="http://schemas.microsoft.com/office/2007/relationships/media" Target="../media/media1.m4a"/><Relationship Id="rId4" Type="http://schemas.openxmlformats.org/officeDocument/2006/relationships/image" Target="../media/image1.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s://tgdtheory.fi/pdfpool/coldfusionagain.pdf" TargetMode="External"/><Relationship Id="rId3" Type="http://schemas.openxmlformats.org/officeDocument/2006/relationships/audio" Target="../media/media11.m4a"/><Relationship Id="rId4" Type="http://schemas.microsoft.com/office/2007/relationships/media" Target="../media/media11.m4a"/><Relationship Id="rId5" Type="http://schemas.openxmlformats.org/officeDocument/2006/relationships/image" Target="../media/image1.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audio" Target="../media/media12.m4a"/><Relationship Id="rId3" Type="http://schemas.microsoft.com/office/2007/relationships/media" Target="../media/media12.m4a"/><Relationship Id="rId4" Type="http://schemas.openxmlformats.org/officeDocument/2006/relationships/image" Target="../media/image1.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audio" Target="../media/media13.m4a"/><Relationship Id="rId3" Type="http://schemas.microsoft.com/office/2007/relationships/media" Target="../media/media13.m4a"/><Relationship Id="rId4" Type="http://schemas.openxmlformats.org/officeDocument/2006/relationships/image" Target="../media/image1.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audio" Target="../media/media14.m4a"/><Relationship Id="rId3" Type="http://schemas.microsoft.com/office/2007/relationships/media" Target="../media/media14.m4a"/><Relationship Id="rId4" Type="http://schemas.openxmlformats.org/officeDocument/2006/relationships/image" Target="../media/image1.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audio" Target="../media/media15.m4a"/><Relationship Id="rId3" Type="http://schemas.microsoft.com/office/2007/relationships/media" Target="../media/media15.m4a"/><Relationship Id="rId4" Type="http://schemas.openxmlformats.org/officeDocument/2006/relationships/image" Target="../media/image1.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audio" Target="../media/media16.m4a"/><Relationship Id="rId3" Type="http://schemas.microsoft.com/office/2007/relationships/media" Target="../media/media16.m4a"/><Relationship Id="rId4" Type="http://schemas.openxmlformats.org/officeDocument/2006/relationships/image" Target="../media/image1.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audio" Target="../media/media17.m4a"/><Relationship Id="rId3" Type="http://schemas.microsoft.com/office/2007/relationships/media" Target="../media/media17.m4a"/><Relationship Id="rId4" Type="http://schemas.openxmlformats.org/officeDocument/2006/relationships/image" Target="../media/image1.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s://tgdtheory.fi/public_html/articles/krivit.pdf" TargetMode="External"/><Relationship Id="rId3" Type="http://schemas.openxmlformats.org/officeDocument/2006/relationships/hyperlink" Target="https://tgdtheory.fi/public_html/articles/proposal.pdf" TargetMode="External"/><Relationship Id="rId4" Type="http://schemas.openxmlformats.org/officeDocument/2006/relationships/hyperlink" Target="https://tgdtheory.fi/pdfpool/qcritdark1.pdf" TargetMode="External"/><Relationship Id="rId5" Type="http://schemas.openxmlformats.org/officeDocument/2006/relationships/hyperlink" Target="https://tgdtheory.fi/pdfpool/qcritdark2.pdf" TargetMode="External"/><Relationship Id="rId6" Type="http://schemas.openxmlformats.org/officeDocument/2006/relationships/hyperlink" Target="https://tgdtheory.fi/pdfpool/qcritdark3.pdf" TargetMode="External"/><Relationship Id="rId7" Type="http://schemas.openxmlformats.org/officeDocument/2006/relationships/hyperlink" Target="https://tgdtheory.fi/pdfpool/qcritdark4.pdf" TargetMode="External"/><Relationship Id="rId8" Type="http://schemas.openxmlformats.org/officeDocument/2006/relationships/hyperlink" Target="https://tgdtheory.fi/public_html/articles/adelephysics.pdf" TargetMode="External"/><Relationship Id="rId9" Type="http://schemas.openxmlformats.org/officeDocument/2006/relationships/audio" Target="../media/media18.m4a"/><Relationship Id="rId10" Type="http://schemas.microsoft.com/office/2007/relationships/media" Target="../media/media18.m4a"/><Relationship Id="rId11" Type="http://schemas.openxmlformats.org/officeDocument/2006/relationships/image" Target="../media/image1.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s://tgdtheory.fi/pdfpool/nuclstring.pdf" TargetMode="External"/><Relationship Id="rId3" Type="http://schemas.openxmlformats.org/officeDocument/2006/relationships/hyperlink" Target="https://tinyurl.com/pm56kk3" TargetMode="External"/><Relationship Id="rId4" Type="http://schemas.openxmlformats.org/officeDocument/2006/relationships/hyperlink" Target="https://tinyurl.com/hxbvfc7" TargetMode="External"/><Relationship Id="rId5" Type="http://schemas.openxmlformats.org/officeDocument/2006/relationships/audio" Target="../media/media19.m4a"/><Relationship Id="rId6" Type="http://schemas.microsoft.com/office/2007/relationships/media" Target="../media/media19.m4a"/><Relationship Id="rId7" Type="http://schemas.openxmlformats.org/officeDocument/2006/relationships/image" Target="../media/image1.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umdberg.pbworks.com/w/page/89327588/Chemical%20bonding:%20Example#:~:text=For%20H2,%20the%20binding,an%20energy%20of%209.54%20eV" TargetMode="External"/><Relationship Id="rId3" Type="http://schemas.openxmlformats.org/officeDocument/2006/relationships/audio" Target="../media/media20.m4a"/><Relationship Id="rId4" Type="http://schemas.microsoft.com/office/2007/relationships/media" Target="../media/media20.m4a"/><Relationship Id="rId5" Type="http://schemas.openxmlformats.org/officeDocument/2006/relationships/image" Target="../media/image1.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s://tgdtheory.fi/tgdmaterials/LENRpp.pptx" TargetMode="External"/><Relationship Id="rId3" Type="http://schemas.openxmlformats.org/officeDocument/2006/relationships/hyperlink" Target="https://tgdtheory.fi/tgdmaterials/LENRpdf.pdf" TargetMode="External"/><Relationship Id="rId4" Type="http://schemas.openxmlformats.org/officeDocument/2006/relationships/audio" Target="../media/media2.m4a"/><Relationship Id="rId5" Type="http://schemas.microsoft.com/office/2007/relationships/media" Target="../media/media2.m4a"/><Relationship Id="rId6" Type="http://schemas.openxmlformats.org/officeDocument/2006/relationships/image" Target="../media/image1.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audio" Target="../media/media21.m4a"/><Relationship Id="rId3" Type="http://schemas.microsoft.com/office/2007/relationships/media" Target="../media/media21.m4a"/><Relationship Id="rId4" Type="http://schemas.openxmlformats.org/officeDocument/2006/relationships/image" Target="../media/image1.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s://tgdtheory.fi/public_html/articles/QCs.pdf" TargetMode="External"/><Relationship Id="rId3" Type="http://schemas.openxmlformats.org/officeDocument/2006/relationships/audio" Target="../media/media22.m4a"/><Relationship Id="rId4" Type="http://schemas.microsoft.com/office/2007/relationships/media" Target="../media/media22.m4a"/><Relationship Id="rId5" Type="http://schemas.openxmlformats.org/officeDocument/2006/relationships/image" Target="../media/image1.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s://tgdtheory.fi/public_html/articles/LENRagain.pdf" TargetMode="External"/><Relationship Id="rId3" Type="http://schemas.openxmlformats.org/officeDocument/2006/relationships/hyperlink" Target="https://tgdtheory.fi/pdfpool/coldfusionagain.pdf" TargetMode="External"/></Relationships>

</file>

<file path=ppt/slides/_rels/slide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audio" Target="../media/media3.m4a"/><Relationship Id="rId3" Type="http://schemas.microsoft.com/office/2007/relationships/media" Target="../media/media3.m4a"/><Relationship Id="rId4" Type="http://schemas.openxmlformats.org/officeDocument/2006/relationships/image" Target="../media/image1.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s://news.newenergytimes.net/2024/03/26/tohoku-university-hydrogen-fueled-lenrs-demonstrate-net-energy-production/" TargetMode="External"/><Relationship Id="rId3" Type="http://schemas.openxmlformats.org/officeDocument/2006/relationships/hyperlink" Target="https://iopscience.iop.org/article/10.35848/1347-4065/ad2622" TargetMode="External"/><Relationship Id="rId4" Type="http://schemas.openxmlformats.org/officeDocument/2006/relationships/hyperlink" Target="https://newenergytimes.com/v2/sr/WL/WLTheory.shtml" TargetMode="External"/><Relationship Id="rId5" Type="http://schemas.openxmlformats.org/officeDocument/2006/relationships/audio" Target="../media/media4.m4a"/><Relationship Id="rId6" Type="http://schemas.microsoft.com/office/2007/relationships/media" Target="../media/media4.m4a"/><Relationship Id="rId7" Type="http://schemas.openxmlformats.org/officeDocument/2006/relationships/image" Target="../media/image1.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s://newenergytimes.com/v2/news/2024/2024Tohoku/2024Tohoku-Fig7.png" TargetMode="External"/><Relationship Id="rId3" Type="http://schemas.openxmlformats.org/officeDocument/2006/relationships/audio" Target="../media/media5.m4a"/><Relationship Id="rId4" Type="http://schemas.microsoft.com/office/2007/relationships/media" Target="../media/media5.m4a"/><Relationship Id="rId5" Type="http://schemas.openxmlformats.org/officeDocument/2006/relationships/image" Target="../media/image1.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s://newenergytimes.com/v2/news/2024/2024Tohoku/2024Tohoku-Fig19.jpg" TargetMode="External"/><Relationship Id="rId3" Type="http://schemas.openxmlformats.org/officeDocument/2006/relationships/audio" Target="../media/media6.m4a"/><Relationship Id="rId4" Type="http://schemas.microsoft.com/office/2007/relationships/media" Target="../media/media6.m4a"/><Relationship Id="rId5" Type="http://schemas.openxmlformats.org/officeDocument/2006/relationships/image" Target="../media/image1.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comments" Target="../comments/comment1.xml"/><Relationship Id="rId3" Type="http://schemas.openxmlformats.org/officeDocument/2006/relationships/audio" Target="../media/media7.m4a"/><Relationship Id="rId4" Type="http://schemas.microsoft.com/office/2007/relationships/media" Target="../media/media7.m4a"/><Relationship Id="rId5" Type="http://schemas.openxmlformats.org/officeDocument/2006/relationships/image" Target="../media/image1.png"/><Relationship Id="rId6" Type="http://schemas.openxmlformats.org/officeDocument/2006/relationships/audio" Target="../media/media8.m4a"/><Relationship Id="rId7" Type="http://schemas.microsoft.com/office/2007/relationships/media" Target="../media/media8.m4a"/></Relationships>

</file>

<file path=ppt/slides/_rels/slide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s://tgdtheory.fi/public_html/articles/krivit.pdf" TargetMode="External"/><Relationship Id="rId3" Type="http://schemas.openxmlformats.org/officeDocument/2006/relationships/hyperlink" Target="https://en.wikipedia.org/wiki/Widom-Larsen_theory" TargetMode="External"/><Relationship Id="rId4" Type="http://schemas.openxmlformats.org/officeDocument/2006/relationships/audio" Target="../media/media9.m4a"/><Relationship Id="rId5" Type="http://schemas.microsoft.com/office/2007/relationships/media" Target="../media/media9.m4a"/><Relationship Id="rId6" Type="http://schemas.openxmlformats.org/officeDocument/2006/relationships/image" Target="../media/image1.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s://en.wikipedia.org/wiki/Heavy_fermion_material" TargetMode="External"/><Relationship Id="rId3" Type="http://schemas.openxmlformats.org/officeDocument/2006/relationships/audio" Target="../media/media10.m4a"/><Relationship Id="rId4" Type="http://schemas.microsoft.com/office/2007/relationships/media" Target="../media/media10.m4a"/><Relationship Id="rId5"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1" name="Gravitational quantum coherence and metabolism"/>
          <p:cNvSpPr txBox="1"/>
          <p:nvPr>
            <p:ph type="ctrTitle"/>
          </p:nvPr>
        </p:nvSpPr>
        <p:spPr>
          <a:xfrm>
            <a:off x="1097277" y="2747666"/>
            <a:ext cx="10810245" cy="3194600"/>
          </a:xfrm>
          <a:prstGeom prst="rect">
            <a:avLst/>
          </a:prstGeom>
        </p:spPr>
        <p:txBody>
          <a:bodyPr/>
          <a:lstStyle>
            <a:lvl1pPr defTabSz="309858">
              <a:defRPr sz="6200"/>
            </a:lvl1pPr>
          </a:lstStyle>
          <a:p>
            <a:pPr/>
            <a:r>
              <a:t>A new experimental demonstration of  low energy nuclear reactions</a:t>
            </a:r>
          </a:p>
        </p:txBody>
      </p:sp>
      <p:pic>
        <p:nvPicPr>
          <p:cNvPr id="162" name="Audio Recording.m4a" descr="Audio Recording.m4a"/>
          <p:cNvPicPr>
            <a:picLocks noChangeAspect="0"/>
          </p:cNvPicPr>
          <p:nvPr>
            <a:audioFile r:link="rId2"/>
            <p:extLst>
              <p:ext uri="{DAA4B4D4-6D71-4841-9C94-3DE7FCFB9230}">
                <p14:media xmlns:p14="http://schemas.microsoft.com/office/powerpoint/2010/main" r:embed="rId3"/>
              </p:ext>
            </p:extLst>
          </p:nvPr>
        </p:nvPicPr>
        <p:blipFill>
          <a:blip r:embed="rId4">
            <a:extLst/>
          </a:blip>
          <a:stretch>
            <a:fillRect/>
          </a:stretch>
        </p:blipFill>
        <p:spPr>
          <a:xfrm>
            <a:off x="7369385" y="6109546"/>
            <a:ext cx="571501" cy="57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35188333" fill="hold"/>
                                        <p:tgtEl>
                                          <p:spTgt spid="162"/>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16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9" name="1.  New view of space-time and fields provided by  Topological Geometrodynamics (TGD) .…"/>
          <p:cNvSpPr txBox="1"/>
          <p:nvPr/>
        </p:nvSpPr>
        <p:spPr>
          <a:xfrm>
            <a:off x="528146" y="1734453"/>
            <a:ext cx="11948508" cy="5402005"/>
          </a:xfrm>
          <a:prstGeom prst="rect">
            <a:avLst/>
          </a:prstGeom>
          <a:ln w="12700">
            <a:miter lim="400000"/>
          </a:ln>
          <a:extLst>
            <a:ext uri="{C572A759-6A51-4108-AA02-DFA0A04FC94B}">
              <ma14:wrappingTextBoxFlag xmlns:ma14="http://schemas.microsoft.com/office/mac/drawingml/2011/main" val="1"/>
            </a:ext>
          </a:extLst>
        </p:spPr>
        <p:txBody>
          <a:bodyPr lIns="24383" tIns="24383" rIns="24383" bIns="24383">
            <a:spAutoFit/>
          </a:bodyPr>
          <a:lstStyle/>
          <a:p>
            <a:pPr>
              <a:defRPr b="1" sz="2300">
                <a:latin typeface="+mn-lt"/>
                <a:ea typeface="+mn-ea"/>
                <a:cs typeface="+mn-cs"/>
                <a:sym typeface="Helvetica"/>
              </a:defRPr>
            </a:pPr>
            <a:r>
              <a:t>2. TGD based model very briefly</a:t>
            </a:r>
          </a:p>
          <a:p>
            <a:pPr>
              <a:defRPr b="1" sz="1700">
                <a:latin typeface="Proxima Nova"/>
                <a:ea typeface="Proxima Nova"/>
                <a:cs typeface="Proxima Nova"/>
                <a:sym typeface="Proxima Nova"/>
              </a:defRPr>
            </a:pPr>
            <a:r>
              <a:t>Can one generalize the </a:t>
            </a:r>
            <a:r>
              <a:rPr u="sng">
                <a:solidFill>
                  <a:srgbClr val="0000FF"/>
                </a:solidFill>
                <a:uFill>
                  <a:solidFill>
                    <a:srgbClr val="0000FF"/>
                  </a:solidFill>
                </a:uFill>
                <a:latin typeface="+mn-lt"/>
                <a:ea typeface="+mn-ea"/>
                <a:cs typeface="+mn-cs"/>
                <a:sym typeface="Helvetica"/>
                <a:hlinkClick r:id="rId2" invalidUrl="" action="" tgtFrame="" tooltip="" history="1" highlightClick="0" endSnd="0"/>
              </a:rPr>
              <a:t>TGD based model</a:t>
            </a:r>
            <a:r>
              <a:t> derived to explain  the electrolysis based "cold fusion”? The findings indeed allow to sharpen this  model,  based on generation of dark nuclei as dark proton sequences with binding energies in  few keV range instead of MeV range.  Pollack effect is in a key role. One can try to understand what happens by starting from 3   mysteries.</a:t>
            </a:r>
            <a:endParaRPr>
              <a:latin typeface="+mn-lt"/>
              <a:ea typeface="+mn-ea"/>
              <a:cs typeface="+mn-cs"/>
              <a:sym typeface="Helvetica"/>
            </a:endParaRPr>
          </a:p>
          <a:p>
            <a:pPr marL="228600" indent="-228600">
              <a:buSzPct val="100000"/>
              <a:buChar char="•"/>
              <a:defRPr b="1" sz="1800">
                <a:latin typeface="Proxima Nova"/>
                <a:ea typeface="Proxima Nova"/>
                <a:cs typeface="Proxima Nova"/>
                <a:sym typeface="Proxima Nova"/>
              </a:defRPr>
            </a:pPr>
            <a:r>
              <a:t>The final state contains </a:t>
            </a:r>
            <a:r>
              <a:rPr>
                <a:solidFill>
                  <a:srgbClr val="DD3A36"/>
                </a:solidFill>
              </a:rPr>
              <a:t>Ni</a:t>
            </a:r>
            <a14:m>
              <m:oMath>
                <m:sSup>
                  <m:e/>
                  <m:sup>
                    <m:r>
                      <a:rPr xmlns:a="http://schemas.openxmlformats.org/drawingml/2006/main" sz="2450" i="1">
                        <a:solidFill>
                          <a:srgbClr val="DD3A36"/>
                        </a:solidFill>
                        <a:latin typeface="Cambria Math" panose="02040503050406030204" pitchFamily="18" charset="0"/>
                      </a:rPr>
                      <m:t>-</m:t>
                    </m:r>
                  </m:sup>
                </m:sSup>
              </m:oMath>
            </a14:m>
            <a:r>
              <a:rPr>
                <a:solidFill>
                  <a:srgbClr val="DD3A36"/>
                </a:solidFill>
              </a:rPr>
              <a:t>, Cu</a:t>
            </a:r>
            <a14:m>
              <m:oMath>
                <m:sSup>
                  <m:e/>
                  <m:sup>
                    <m:r>
                      <a:rPr xmlns:a="http://schemas.openxmlformats.org/drawingml/2006/main" sz="2450" i="1">
                        <a:solidFill>
                          <a:srgbClr val="DD3A36"/>
                        </a:solidFill>
                        <a:latin typeface="Cambria Math" panose="02040503050406030204" pitchFamily="18" charset="0"/>
                      </a:rPr>
                      <m:t>-</m:t>
                    </m:r>
                  </m:sup>
                </m:sSup>
              </m:oMath>
            </a14:m>
            <a:r>
              <a:rPr>
                <a:solidFill>
                  <a:srgbClr val="DD3A36"/>
                </a:solidFill>
              </a:rPr>
              <a:t>, C</a:t>
            </a:r>
            <a14:m>
              <m:oMath>
                <m:sSup>
                  <m:e/>
                  <m:sup>
                    <m:r>
                      <a:rPr xmlns:a="http://schemas.openxmlformats.org/drawingml/2006/main" sz="2450" i="1">
                        <a:solidFill>
                          <a:srgbClr val="DD3A36"/>
                        </a:solidFill>
                        <a:latin typeface="Cambria Math" panose="02040503050406030204" pitchFamily="18" charset="0"/>
                      </a:rPr>
                      <m:t>-</m:t>
                    </m:r>
                  </m:sup>
                </m:sSup>
              </m:oMath>
            </a14:m>
            <a:r>
              <a:rPr>
                <a:solidFill>
                  <a:srgbClr val="DD3A36"/>
                </a:solidFill>
              </a:rPr>
              <a:t>, Si</a:t>
            </a:r>
            <a14:m>
              <m:oMath>
                <m:sSup>
                  <m:e/>
                  <m:sup>
                    <m:r>
                      <a:rPr xmlns:a="http://schemas.openxmlformats.org/drawingml/2006/main" sz="2450" i="1">
                        <a:solidFill>
                          <a:srgbClr val="DD3A36"/>
                        </a:solidFill>
                        <a:latin typeface="Cambria Math" panose="02040503050406030204" pitchFamily="18" charset="0"/>
                      </a:rPr>
                      <m:t>-</m:t>
                    </m:r>
                  </m:sup>
                </m:sSup>
              </m:oMath>
            </a14:m>
            <a:r>
              <a:rPr>
                <a:solidFill>
                  <a:srgbClr val="DD3A36"/>
                </a:solidFill>
              </a:rPr>
              <a:t>, O</a:t>
            </a:r>
            <a14:m>
              <m:oMath>
                <m:sSup>
                  <m:e/>
                  <m:sup>
                    <m:r>
                      <a:rPr xmlns:a="http://schemas.openxmlformats.org/drawingml/2006/main" sz="2450" i="1">
                        <a:solidFill>
                          <a:srgbClr val="DD3A36"/>
                        </a:solidFill>
                        <a:latin typeface="Cambria Math" panose="02040503050406030204" pitchFamily="18" charset="0"/>
                      </a:rPr>
                      <m:t>-</m:t>
                    </m:r>
                  </m:sup>
                </m:sSup>
              </m:oMath>
            </a14:m>
            <a:r>
              <a:rPr>
                <a:solidFill>
                  <a:srgbClr val="DD3A36"/>
                </a:solidFill>
              </a:rPr>
              <a:t>,</a:t>
            </a:r>
            <a:r>
              <a:t>  and </a:t>
            </a:r>
            <a:r>
              <a:rPr>
                <a:solidFill>
                  <a:srgbClr val="DD3A52"/>
                </a:solidFill>
              </a:rPr>
              <a:t>H</a:t>
            </a:r>
            <a14:m>
              <m:oMath>
                <m:sSup>
                  <m:e/>
                  <m:sup>
                    <m:r>
                      <a:rPr xmlns:a="http://schemas.openxmlformats.org/drawingml/2006/main" sz="2450" i="1">
                        <a:solidFill>
                          <a:srgbClr val="DD3951"/>
                        </a:solidFill>
                        <a:latin typeface="Cambria Math" panose="02040503050406030204" pitchFamily="18" charset="0"/>
                      </a:rPr>
                      <m:t>-</m:t>
                    </m:r>
                  </m:sup>
                </m:sSup>
              </m:oMath>
            </a14:m>
            <a:r>
              <a:t> ions. What causes their negative charge?  In particular, the final state target contains </a:t>
            </a:r>
            <a:r>
              <a:rPr>
                <a:solidFill>
                  <a:srgbClr val="E4347A"/>
                </a:solidFill>
              </a:rPr>
              <a:t>O</a:t>
            </a:r>
            <a14:m>
              <m:oMath>
                <m:sSup>
                  <m:e/>
                  <m:sup>
                    <m:r>
                      <a:rPr xmlns:a="http://schemas.openxmlformats.org/drawingml/2006/main" sz="2450" i="1">
                        <a:solidFill>
                          <a:srgbClr val="DD3A8E"/>
                        </a:solidFill>
                        <a:latin typeface="Cambria Math" panose="02040503050406030204" pitchFamily="18" charset="0"/>
                      </a:rPr>
                      <m:t>-</m:t>
                    </m:r>
                  </m:sup>
                </m:sSup>
              </m:oMath>
            </a14:m>
            <a:r>
              <a:t> ions although there is </a:t>
            </a:r>
            <a:r>
              <a:rPr>
                <a:solidFill>
                  <a:srgbClr val="E23532"/>
                </a:solidFill>
              </a:rPr>
              <a:t>no oxygen</a:t>
            </a:r>
            <a:r>
              <a:t> present in the target in the initial state!  A further  mystery is that the Pollack effect  producing </a:t>
            </a:r>
            <a14:m>
              <m:oMath>
                <m:r>
                  <a:rPr xmlns:a="http://schemas.openxmlformats.org/drawingml/2006/main" sz="2050" i="1">
                    <a:solidFill>
                      <a:srgbClr val="E13460"/>
                    </a:solidFill>
                    <a:latin typeface="Cambria Math" panose="02040503050406030204" pitchFamily="18" charset="0"/>
                  </a:rPr>
                  <m:t>H</m:t>
                </m:r>
                <m:sSup>
                  <m:e>
                    <m:r>
                      <a:rPr xmlns:a="http://schemas.openxmlformats.org/drawingml/2006/main" sz="2050" i="1">
                        <a:solidFill>
                          <a:srgbClr val="E13460"/>
                        </a:solidFill>
                        <a:latin typeface="Cambria Math" panose="02040503050406030204" pitchFamily="18" charset="0"/>
                      </a:rPr>
                      <m:t>O</m:t>
                    </m:r>
                  </m:e>
                  <m:sup>
                    <m:r>
                      <a:rPr xmlns:a="http://schemas.openxmlformats.org/drawingml/2006/main" sz="2050" i="1">
                        <a:solidFill>
                          <a:srgbClr val="E13460"/>
                        </a:solidFill>
                        <a:latin typeface="Cambria Math" panose="02040503050406030204" pitchFamily="18" charset="0"/>
                      </a:rPr>
                      <m:t>-</m:t>
                    </m:r>
                  </m:sup>
                </m:sSup>
              </m:oMath>
            </a14:m>
            <a:r>
              <a:rPr>
                <a:solidFill>
                  <a:srgbClr val="E23560"/>
                </a:solidFill>
              </a:rPr>
              <a:t> </a:t>
            </a:r>
            <a:r>
              <a:t>requires water. Where  could the water come from?   </a:t>
            </a:r>
          </a:p>
          <a:p>
            <a:pPr marL="228600" indent="-228600">
              <a:buSzPct val="100000"/>
              <a:buChar char="•"/>
              <a:defRPr b="1" sz="1800">
                <a:latin typeface="Proxima Nova"/>
                <a:ea typeface="Proxima Nova"/>
                <a:cs typeface="Proxima Nova"/>
                <a:sym typeface="Proxima Nova"/>
              </a:defRPr>
            </a:pPr>
            <a:r>
              <a:t>Could </a:t>
            </a:r>
            <a:r>
              <a:rPr>
                <a:solidFill>
                  <a:srgbClr val="DE3950"/>
                </a:solidFill>
              </a:rPr>
              <a:t>O</a:t>
            </a:r>
            <a14:m>
              <m:oMath>
                <m:sSub>
                  <m:e/>
                  <m:sub>
                    <m:r>
                      <a:rPr xmlns:a="http://schemas.openxmlformats.org/drawingml/2006/main" sz="2250" i="1">
                        <a:solidFill>
                          <a:srgbClr val="DE384F"/>
                        </a:solidFill>
                        <a:latin typeface="Cambria Math" panose="02040503050406030204" pitchFamily="18" charset="0"/>
                      </a:rPr>
                      <m:t>2</m:t>
                    </m:r>
                  </m:sub>
                </m:sSub>
              </m:oMath>
            </a14:m>
            <a:r>
              <a:t> and </a:t>
            </a:r>
            <a:r>
              <a:rPr>
                <a:solidFill>
                  <a:srgbClr val="DD3A68"/>
                </a:solidFill>
              </a:rPr>
              <a:t>H</a:t>
            </a:r>
            <a14:m>
              <m:oMath>
                <m:sSub>
                  <m:e/>
                  <m:sub>
                    <m:r>
                      <a:rPr xmlns:a="http://schemas.openxmlformats.org/drawingml/2006/main" sz="2250" i="1">
                        <a:solidFill>
                          <a:srgbClr val="DD3967"/>
                        </a:solidFill>
                        <a:latin typeface="Cambria Math" panose="02040503050406030204" pitchFamily="18" charset="0"/>
                      </a:rPr>
                      <m:t>2</m:t>
                    </m:r>
                  </m:sub>
                </m:sSub>
              </m:oMath>
            </a14:m>
            <a:r>
              <a:t> molecules  present in the chamber in the  initial state give rise to oxygen ions in the final state? Could the spontaneously occurring  </a:t>
            </a:r>
            <a:r>
              <a:rPr>
                <a:solidFill>
                  <a:srgbClr val="DC3A3E"/>
                </a:solidFill>
              </a:rPr>
              <a:t>2H</a:t>
            </a:r>
            <a14:m>
              <m:oMath>
                <m:sSub>
                  <m:e/>
                  <m:sub>
                    <m:r>
                      <a:rPr xmlns:a="http://schemas.openxmlformats.org/drawingml/2006/main" sz="2250" i="1">
                        <a:solidFill>
                          <a:srgbClr val="DC3A3D"/>
                        </a:solidFill>
                        <a:latin typeface="Cambria Math" panose="02040503050406030204" pitchFamily="18" charset="0"/>
                      </a:rPr>
                      <m:t>2</m:t>
                    </m:r>
                  </m:sub>
                </m:sSub>
              </m:oMath>
            </a14:m>
            <a:r>
              <a:rPr>
                <a:solidFill>
                  <a:srgbClr val="DC3A3E"/>
                </a:solidFill>
              </a:rPr>
              <a:t>+O</a:t>
            </a:r>
            <a14:m>
              <m:oMath>
                <m:sSub>
                  <m:e/>
                  <m:sub>
                    <m:r>
                      <a:rPr xmlns:a="http://schemas.openxmlformats.org/drawingml/2006/main" sz="2250" i="1">
                        <a:solidFill>
                          <a:srgbClr val="DC3A3D"/>
                        </a:solidFill>
                        <a:latin typeface="Cambria Math" panose="02040503050406030204" pitchFamily="18" charset="0"/>
                      </a:rPr>
                      <m:t>2</m:t>
                    </m:r>
                  </m:sub>
                </m:sSub>
              </m:oMath>
            </a14:m>
            <a:r>
              <a:rPr>
                <a:solidFill>
                  <a:srgbClr val="DC3A3E"/>
                </a:solidFill>
              </a:rPr>
              <a:t> </a:t>
            </a:r>
            <a14:m>
              <m:oMath>
                <m:r>
                  <a:rPr xmlns:a="http://schemas.openxmlformats.org/drawingml/2006/main" sz="2350" i="1">
                    <a:solidFill>
                      <a:srgbClr val="DC3A3D"/>
                    </a:solidFill>
                    <a:latin typeface="Cambria Math" panose="02040503050406030204" pitchFamily="18" charset="0"/>
                  </a:rPr>
                  <m:t>→</m:t>
                </m:r>
              </m:oMath>
            </a14:m>
            <a:r>
              <a:rPr>
                <a:solidFill>
                  <a:srgbClr val="DC3A3E"/>
                </a:solidFill>
              </a:rPr>
              <a:t> 2H</a:t>
            </a:r>
            <a14:m>
              <m:oMath>
                <m:sSub>
                  <m:e/>
                  <m:sub>
                    <m:r>
                      <a:rPr xmlns:a="http://schemas.openxmlformats.org/drawingml/2006/main" sz="2250" i="1">
                        <a:solidFill>
                          <a:srgbClr val="DC3A3D"/>
                        </a:solidFill>
                        <a:latin typeface="Cambria Math" panose="02040503050406030204" pitchFamily="18" charset="0"/>
                      </a:rPr>
                      <m:t>2</m:t>
                    </m:r>
                  </m:sub>
                </m:sSub>
              </m:oMath>
            </a14:m>
            <a:r>
              <a:rPr>
                <a:solidFill>
                  <a:srgbClr val="DC3A3E"/>
                </a:solidFill>
              </a:rPr>
              <a:t>O </a:t>
            </a:r>
            <a:r>
              <a:rPr>
                <a:solidFill>
                  <a:srgbClr val="050505"/>
                </a:solidFill>
              </a:rPr>
              <a:t> as </a:t>
            </a:r>
            <a:r>
              <a:rPr>
                <a:solidFill>
                  <a:srgbClr val="E33460"/>
                </a:solidFill>
              </a:rPr>
              <a:t>reversal of  the electrolysis </a:t>
            </a:r>
            <a:r>
              <a:t>of water i</a:t>
            </a:r>
            <a:r>
              <a:rPr>
                <a:solidFill>
                  <a:srgbClr val="050505"/>
                </a:solidFill>
              </a:rPr>
              <a:t>n</a:t>
            </a:r>
            <a:r>
              <a:t> the </a:t>
            </a:r>
            <a:r>
              <a:rPr>
                <a:solidFill>
                  <a:srgbClr val="DC3B37"/>
                </a:solidFill>
              </a:rPr>
              <a:t>H</a:t>
            </a:r>
            <a14:m>
              <m:oMath>
                <m:sSub>
                  <m:e/>
                  <m:sub>
                    <m:r>
                      <a:rPr xmlns:a="http://schemas.openxmlformats.org/drawingml/2006/main" sz="2250" i="1">
                        <a:solidFill>
                          <a:srgbClr val="DC3A36"/>
                        </a:solidFill>
                        <a:latin typeface="Cambria Math" panose="02040503050406030204" pitchFamily="18" charset="0"/>
                      </a:rPr>
                      <m:t>2</m:t>
                    </m:r>
                  </m:sub>
                </m:sSub>
              </m:oMath>
            </a14:m>
            <a:r>
              <a:t> pressurized chamber, liberating  energy of about 4.8 eV ,  generate the water, which leaks to the target volume? Note that the reverse of this reaction occurs in photosynthesis. If so,  the</a:t>
            </a:r>
            <a:r>
              <a:rPr>
                <a:solidFill>
                  <a:srgbClr val="DE393F"/>
                </a:solidFill>
              </a:rPr>
              <a:t> Pollack effect,</a:t>
            </a:r>
            <a:r>
              <a:rPr>
                <a:solidFill>
                  <a:srgbClr val="DD3B69"/>
                </a:solidFill>
              </a:rPr>
              <a:t> </a:t>
            </a:r>
            <a:r>
              <a:t> could take place for the water. It would    transform  ordinary protons to dark protons   and would generate oxygen ions in a negatively charged </a:t>
            </a:r>
            <a:r>
              <a:rPr>
                <a:solidFill>
                  <a:srgbClr val="E2355A"/>
                </a:solidFill>
              </a:rPr>
              <a:t>exclusion zone</a:t>
            </a:r>
            <a:r>
              <a:rPr>
                <a:solidFill>
                  <a:srgbClr val="040404"/>
                </a:solidFill>
              </a:rPr>
              <a:t>.  </a:t>
            </a:r>
            <a:r>
              <a:rPr>
                <a:solidFill>
                  <a:srgbClr val="050305"/>
                </a:solidFill>
              </a:rPr>
              <a:t> </a:t>
            </a:r>
            <a:endParaRPr>
              <a:solidFill>
                <a:srgbClr val="050305"/>
              </a:solidFill>
            </a:endParaRPr>
          </a:p>
          <a:p>
            <a:pPr marL="228600" indent="-228600">
              <a:buSzPct val="100000"/>
              <a:buChar char="•"/>
              <a:defRPr b="1" sz="1800">
                <a:solidFill>
                  <a:srgbClr val="050305"/>
                </a:solidFill>
                <a:latin typeface="Proxima Nova"/>
                <a:ea typeface="Proxima Nova"/>
                <a:cs typeface="Proxima Nova"/>
                <a:sym typeface="Proxima Nova"/>
              </a:defRPr>
            </a:pPr>
            <a:r>
              <a:t>The generalization of Pollack effect for </a:t>
            </a:r>
            <a:r>
              <a:rPr>
                <a:solidFill>
                  <a:srgbClr val="DF373E"/>
                </a:solidFill>
              </a:rPr>
              <a:t>metal hydrids</a:t>
            </a:r>
            <a:r>
              <a:t> could produce the other ions</a:t>
            </a:r>
            <a:r>
              <a:rPr>
                <a:solidFill>
                  <a:srgbClr val="000000"/>
                </a:solidFill>
              </a:rPr>
              <a:t>  in the  initial and final states. It could occur spontaneously. The reversal of metallic Pollack effect could generate photons giving rise to Pollack effect for water.</a:t>
            </a:r>
          </a:p>
        </p:txBody>
      </p:sp>
      <p:pic>
        <p:nvPicPr>
          <p:cNvPr id="190" name="Audio Recording.m4a" descr="Audio Recording.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9171092" y="7166185"/>
            <a:ext cx="571501" cy="57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87316666" fill="hold"/>
                                        <p:tgtEl>
                                          <p:spTgt spid="190"/>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19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2" name="1.  New view of space-time and fields provided by  Topological Geometrodynamics (TGD) .…"/>
          <p:cNvSpPr txBox="1"/>
          <p:nvPr/>
        </p:nvSpPr>
        <p:spPr>
          <a:xfrm>
            <a:off x="528146" y="1734453"/>
            <a:ext cx="11948508" cy="4333748"/>
          </a:xfrm>
          <a:prstGeom prst="rect">
            <a:avLst/>
          </a:prstGeom>
          <a:ln w="12700">
            <a:miter lim="400000"/>
          </a:ln>
          <a:extLst>
            <a:ext uri="{C572A759-6A51-4108-AA02-DFA0A04FC94B}">
              <ma14:wrappingTextBoxFlag xmlns:ma14="http://schemas.microsoft.com/office/mac/drawingml/2011/main" val="1"/>
            </a:ext>
          </a:extLst>
        </p:spPr>
        <p:txBody>
          <a:bodyPr lIns="24383" tIns="24383" rIns="24383" bIns="24383">
            <a:spAutoFit/>
          </a:bodyPr>
          <a:lstStyle/>
          <a:p>
            <a:pPr>
              <a:defRPr b="1" sz="2300">
                <a:latin typeface="+mn-lt"/>
                <a:ea typeface="+mn-ea"/>
                <a:cs typeface="+mn-cs"/>
                <a:sym typeface="Helvetica"/>
              </a:defRPr>
            </a:pPr>
          </a:p>
          <a:p>
            <a:pPr marL="170446" indent="-170446">
              <a:buSzPct val="100000"/>
              <a:buChar char="•"/>
              <a:defRPr b="1" sz="1700">
                <a:latin typeface="Proxima Nova"/>
                <a:ea typeface="Proxima Nova"/>
                <a:cs typeface="Proxima Nova"/>
                <a:sym typeface="Proxima Nova"/>
              </a:defRPr>
            </a:pPr>
            <a:r>
              <a:t>Spontaneous transformation of dark nuclei to ordinary ones would liberate essentially all the  ordinary nuclear binding energy. Although  the transformation to ordinary nuclei is </a:t>
            </a:r>
            <a:r>
              <a:rPr>
                <a:solidFill>
                  <a:srgbClr val="E43470"/>
                </a:solidFill>
              </a:rPr>
              <a:t>not</a:t>
            </a:r>
            <a:r>
              <a:t> needed to explain the heat production, it is necessary to explain the </a:t>
            </a:r>
            <a:r>
              <a:rPr>
                <a:solidFill>
                  <a:srgbClr val="E0368B"/>
                </a:solidFill>
              </a:rPr>
              <a:t>nuclear transmutations</a:t>
            </a:r>
            <a:r>
              <a:t>.  The dark nuclei could be rather stable and the </a:t>
            </a:r>
            <a:r>
              <a:rPr>
                <a:solidFill>
                  <a:srgbClr val="E23539"/>
                </a:solidFill>
              </a:rPr>
              <a:t>X</a:t>
            </a:r>
            <a:r>
              <a:rPr>
                <a:solidFill>
                  <a:srgbClr val="E2353F"/>
                </a:solidFill>
              </a:rPr>
              <a:t>-ray counterpart </a:t>
            </a:r>
            <a:r>
              <a:t>for the emission of gamma rays could explain the heating.   The absence of gamma rays in "cold fusion" is the killer objection against  it. Gamma rays would be replaced by  </a:t>
            </a:r>
            <a:r>
              <a:rPr>
                <a:solidFill>
                  <a:srgbClr val="DD3A48"/>
                </a:solidFill>
              </a:rPr>
              <a:t>X</a:t>
            </a:r>
            <a:r>
              <a:t> rays in </a:t>
            </a:r>
            <a:r>
              <a:rPr>
                <a:solidFill>
                  <a:srgbClr val="E23582"/>
                </a:solidFill>
              </a:rPr>
              <a:t>1-10 keV</a:t>
            </a:r>
            <a:r>
              <a:t> range, which is also  the average thermal energy produced per hydrogen. </a:t>
            </a:r>
          </a:p>
          <a:p>
            <a:pPr marL="170446" indent="-170446">
              <a:buSzPct val="100000"/>
              <a:buChar char="•"/>
              <a:defRPr b="1" sz="1700">
                <a:latin typeface="Proxima Nova"/>
                <a:ea typeface="Proxima Nova"/>
                <a:cs typeface="Proxima Nova"/>
                <a:sym typeface="Proxima Nova"/>
              </a:defRPr>
            </a:pPr>
            <a:r>
              <a:t>In the transformation to ordinary nuclei,   practically all ordinary nuclear binding energy is liberated.  This could create the reported </a:t>
            </a:r>
            <a:r>
              <a:rPr>
                <a:solidFill>
                  <a:srgbClr val="E23552"/>
                </a:solidFill>
              </a:rPr>
              <a:t>craters </a:t>
            </a:r>
            <a:r>
              <a:t>at the surface of the target in electrolysis experiments.  Dark and ordinary nuclei  could also leave the system. </a:t>
            </a:r>
          </a:p>
          <a:p>
            <a:pPr marL="170446" indent="-170446">
              <a:buSzPct val="100000"/>
              <a:buChar char="•"/>
              <a:defRPr b="1" sz="1700">
                <a:latin typeface="Proxima Nova"/>
                <a:ea typeface="Proxima Nova"/>
                <a:cs typeface="Proxima Nova"/>
                <a:sym typeface="Proxima Nova"/>
              </a:defRPr>
            </a:pPr>
            <a:r>
              <a:t>How  to understand the </a:t>
            </a:r>
            <a:r>
              <a:rPr>
                <a:solidFill>
                  <a:srgbClr val="E03640"/>
                </a:solidFill>
              </a:rPr>
              <a:t>poor replicability</a:t>
            </a:r>
            <a:r>
              <a:t> of ”cold fusion”?  Pollack effect occurs at quantum criticality as a phase transition.  </a:t>
            </a:r>
            <a:r>
              <a:rPr>
                <a:solidFill>
                  <a:srgbClr val="E13539"/>
                </a:solidFill>
              </a:rPr>
              <a:t>Quantum criticality</a:t>
            </a:r>
            <a:r>
              <a:t> would make dark fusion difficult to realize. It would occur only for very special values of control parameters. Also, the dark nuclei  or their decay products could be lost,  if they end up to  flux tubes leading from the system to the external world.  The long lifetime of dark nuclei against transformation to ordinary nuclei could be also important.</a:t>
            </a:r>
          </a:p>
        </p:txBody>
      </p:sp>
      <p:pic>
        <p:nvPicPr>
          <p:cNvPr id="193" name="Audio Recording.m4a" descr="Audio Recording.m4a"/>
          <p:cNvPicPr>
            <a:picLocks noChangeAspect="0"/>
          </p:cNvPicPr>
          <p:nvPr>
            <a:audioFile r:link="rId2"/>
            <p:extLst>
              <p:ext uri="{DAA4B4D4-6D71-4841-9C94-3DE7FCFB9230}">
                <p14:media xmlns:p14="http://schemas.microsoft.com/office/powerpoint/2010/main" r:embed="rId3"/>
              </p:ext>
            </p:extLst>
          </p:nvPr>
        </p:nvPicPr>
        <p:blipFill>
          <a:blip r:embed="rId4">
            <a:extLst/>
          </a:blip>
          <a:stretch>
            <a:fillRect/>
          </a:stretch>
        </p:blipFill>
        <p:spPr>
          <a:xfrm>
            <a:off x="10512194" y="3048695"/>
            <a:ext cx="571501" cy="57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241086666" fill="hold"/>
                                        <p:tgtEl>
                                          <p:spTgt spid="193"/>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19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5" name="A brief summary of some basic ideas of  TGD"/>
          <p:cNvSpPr txBox="1"/>
          <p:nvPr>
            <p:ph type="title"/>
          </p:nvPr>
        </p:nvSpPr>
        <p:spPr>
          <a:xfrm>
            <a:off x="1097277" y="3457092"/>
            <a:ext cx="10810245" cy="2780354"/>
          </a:xfrm>
          <a:prstGeom prst="rect">
            <a:avLst/>
          </a:prstGeom>
        </p:spPr>
        <p:txBody>
          <a:bodyPr/>
          <a:lstStyle>
            <a:lvl1pPr defTabSz="522449">
              <a:defRPr sz="7400"/>
            </a:lvl1pPr>
          </a:lstStyle>
          <a:p>
            <a:pPr/>
            <a:r>
              <a:t>A brief summary of some basic ideas of  TGD</a:t>
            </a:r>
          </a:p>
        </p:txBody>
      </p:sp>
      <p:pic>
        <p:nvPicPr>
          <p:cNvPr id="196" name="Audio Recording.m4a" descr="Audio Recording.m4a"/>
          <p:cNvPicPr>
            <a:picLocks noChangeAspect="0"/>
          </p:cNvPicPr>
          <p:nvPr>
            <a:audioFile r:link="rId2"/>
            <p:extLst>
              <p:ext uri="{DAA4B4D4-6D71-4841-9C94-3DE7FCFB9230}">
                <p14:media xmlns:p14="http://schemas.microsoft.com/office/powerpoint/2010/main" r:embed="rId3"/>
              </p:ext>
            </p:extLst>
          </p:nvPr>
        </p:nvPicPr>
        <p:blipFill>
          <a:blip r:embed="rId4">
            <a:extLst/>
          </a:blip>
          <a:stretch>
            <a:fillRect/>
          </a:stretch>
        </p:blipFill>
        <p:spPr>
          <a:xfrm>
            <a:off x="8683413" y="6014718"/>
            <a:ext cx="571501" cy="57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0420000" fill="hold"/>
                                        <p:tgtEl>
                                          <p:spTgt spid="196"/>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19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8" name="Body Level One…"/>
          <p:cNvSpPr txBox="1"/>
          <p:nvPr>
            <p:ph type="body" idx="1"/>
          </p:nvPr>
        </p:nvSpPr>
        <p:spPr>
          <a:xfrm>
            <a:off x="676604" y="1882350"/>
            <a:ext cx="11651592" cy="5079846"/>
          </a:xfrm>
          <a:prstGeom prst="rect">
            <a:avLst/>
          </a:prstGeom>
        </p:spPr>
        <p:txBody>
          <a:bodyPr anchor="t"/>
          <a:lstStyle/>
          <a:p>
            <a:pPr algn="l" defTabSz="1408808">
              <a:lnSpc>
                <a:spcPct val="80000"/>
              </a:lnSpc>
              <a:spcBef>
                <a:spcPts val="2900"/>
              </a:spcBef>
              <a:defRPr sz="1700"/>
            </a:pPr>
          </a:p>
          <a:p>
            <a:pPr algn="l" defTabSz="1408808">
              <a:lnSpc>
                <a:spcPct val="80000"/>
              </a:lnSpc>
              <a:spcBef>
                <a:spcPts val="2900"/>
              </a:spcBef>
              <a:defRPr sz="2300"/>
            </a:pPr>
            <a:r>
              <a:t>1.  The new view of space-time and fields provided by  TGD</a:t>
            </a:r>
            <a:r>
              <a:rPr b="0"/>
              <a:t> </a:t>
            </a:r>
            <a:r>
              <a:rPr b="0" sz="1700"/>
              <a:t> </a:t>
            </a:r>
            <a:endParaRPr sz="1700"/>
          </a:p>
          <a:p>
            <a:pPr marL="170446" indent="-170446" algn="l" defTabSz="1408808">
              <a:lnSpc>
                <a:spcPct val="80000"/>
              </a:lnSpc>
              <a:spcBef>
                <a:spcPts val="2900"/>
              </a:spcBef>
              <a:buSzPct val="100000"/>
              <a:buChar char="•"/>
              <a:defRPr sz="1700"/>
            </a:pPr>
            <a:r>
              <a:t> Geometric vision leads to  a new view  of space-time as a 4-D surface </a:t>
            </a:r>
            <a14:m>
              <m:oMath>
                <m:sSup>
                  <m:e>
                    <m:r>
                      <a:rPr xmlns:a="http://schemas.openxmlformats.org/drawingml/2006/main" sz="1850" i="1">
                        <a:solidFill>
                          <a:srgbClr val="000000"/>
                        </a:solidFill>
                        <a:latin typeface="Cambria Math" panose="02040503050406030204" pitchFamily="18" charset="0"/>
                      </a:rPr>
                      <m:t>X</m:t>
                    </m:r>
                  </m:e>
                  <m:sup>
                    <m:r>
                      <a:rPr xmlns:a="http://schemas.openxmlformats.org/drawingml/2006/main" sz="1850" i="1">
                        <a:solidFill>
                          <a:srgbClr val="000000"/>
                        </a:solidFill>
                        <a:latin typeface="Cambria Math" panose="02040503050406030204" pitchFamily="18" charset="0"/>
                      </a:rPr>
                      <m:t>4</m:t>
                    </m:r>
                  </m:sup>
                </m:sSup>
              </m:oMath>
            </a14:m>
            <a:r>
              <a:t> in ”</a:t>
            </a:r>
            <a:r>
              <a:rPr>
                <a:solidFill>
                  <a:srgbClr val="DF378C"/>
                </a:solidFill>
              </a:rPr>
              <a:t>hyper-space</a:t>
            </a:r>
            <a:r>
              <a:t>" </a:t>
            </a:r>
            <a14:m>
              <m:oMath>
                <m:r>
                  <a:rPr xmlns:a="http://schemas.openxmlformats.org/drawingml/2006/main" sz="1900" i="1">
                    <a:solidFill>
                      <a:srgbClr val="DE378C"/>
                    </a:solidFill>
                    <a:latin typeface="Cambria Math" panose="02040503050406030204" pitchFamily="18" charset="0"/>
                  </a:rPr>
                  <m:t>H</m:t>
                </m:r>
                <m:r>
                  <a:rPr xmlns:a="http://schemas.openxmlformats.org/drawingml/2006/main" sz="1900" i="1">
                    <a:solidFill>
                      <a:srgbClr val="DE378C"/>
                    </a:solidFill>
                    <a:latin typeface="Cambria Math" panose="02040503050406030204" pitchFamily="18" charset="0"/>
                  </a:rPr>
                  <m:t>=</m:t>
                </m:r>
                <m:sSup>
                  <m:e>
                    <m:r>
                      <a:rPr xmlns:a="http://schemas.openxmlformats.org/drawingml/2006/main" sz="1900" i="1">
                        <a:solidFill>
                          <a:srgbClr val="DE378C"/>
                        </a:solidFill>
                        <a:latin typeface="Cambria Math" panose="02040503050406030204" pitchFamily="18" charset="0"/>
                      </a:rPr>
                      <m:t>M</m:t>
                    </m:r>
                  </m:e>
                  <m:sup>
                    <m:r>
                      <a:rPr xmlns:a="http://schemas.openxmlformats.org/drawingml/2006/main" sz="1900" i="1">
                        <a:solidFill>
                          <a:srgbClr val="DE378C"/>
                        </a:solidFill>
                        <a:latin typeface="Cambria Math" panose="02040503050406030204" pitchFamily="18" charset="0"/>
                      </a:rPr>
                      <m:t>4</m:t>
                    </m:r>
                  </m:sup>
                </m:sSup>
                <m:r>
                  <a:rPr xmlns:a="http://schemas.openxmlformats.org/drawingml/2006/main" sz="1900" i="1">
                    <a:solidFill>
                      <a:srgbClr val="DE378C"/>
                    </a:solidFill>
                    <a:latin typeface="Cambria Math" panose="02040503050406030204" pitchFamily="18" charset="0"/>
                  </a:rPr>
                  <m:t>×</m:t>
                </m:r>
                <m:r>
                  <a:rPr xmlns:a="http://schemas.openxmlformats.org/drawingml/2006/main" sz="1900" i="1">
                    <a:solidFill>
                      <a:srgbClr val="DE378C"/>
                    </a:solidFill>
                    <a:latin typeface="Cambria Math" panose="02040503050406030204" pitchFamily="18" charset="0"/>
                  </a:rPr>
                  <m:t>C</m:t>
                </m:r>
                <m:sSub>
                  <m:e>
                    <m:r>
                      <a:rPr xmlns:a="http://schemas.openxmlformats.org/drawingml/2006/main" sz="1900" i="1">
                        <a:solidFill>
                          <a:srgbClr val="DE378C"/>
                        </a:solidFill>
                        <a:latin typeface="Cambria Math" panose="02040503050406030204" pitchFamily="18" charset="0"/>
                      </a:rPr>
                      <m:t>P</m:t>
                    </m:r>
                  </m:e>
                  <m:sub>
                    <m:r>
                      <a:rPr xmlns:a="http://schemas.openxmlformats.org/drawingml/2006/main" sz="1900" i="1">
                        <a:solidFill>
                          <a:srgbClr val="DE378C"/>
                        </a:solidFill>
                        <a:latin typeface="Cambria Math" panose="02040503050406030204" pitchFamily="18" charset="0"/>
                      </a:rPr>
                      <m:t>2</m:t>
                    </m:r>
                  </m:sub>
                </m:sSub>
              </m:oMath>
            </a14:m>
            <a:r>
              <a:t>   and implies that space-time is topologically non-trivial in all scales. Space-time surfaces have finite size and their boundaries correspond to the  boundaries of physical objects. </a:t>
            </a:r>
          </a:p>
          <a:p>
            <a:pPr marL="170446" indent="-170446" algn="l" defTabSz="1408808">
              <a:lnSpc>
                <a:spcPct val="80000"/>
              </a:lnSpc>
              <a:spcBef>
                <a:spcPts val="2900"/>
              </a:spcBef>
              <a:buSzPct val="100000"/>
              <a:buChar char="•"/>
              <a:defRPr sz="1700"/>
            </a:pPr>
            <a:r>
              <a:t> Space-time surfaces  can be seen as orbits of  </a:t>
            </a:r>
            <a:r>
              <a:rPr>
                <a:solidFill>
                  <a:srgbClr val="DE3869"/>
                </a:solidFill>
              </a:rPr>
              <a:t>particles as 3-D surfaces</a:t>
            </a:r>
            <a:r>
              <a:t>, which by 4-D </a:t>
            </a:r>
            <a:r>
              <a:rPr>
                <a:solidFill>
                  <a:srgbClr val="DD3A80"/>
                </a:solidFill>
              </a:rPr>
              <a:t>general</a:t>
            </a:r>
            <a:r>
              <a:t> </a:t>
            </a:r>
            <a:r>
              <a:rPr>
                <a:solidFill>
                  <a:srgbClr val="E03784"/>
                </a:solidFill>
              </a:rPr>
              <a:t>coordinate invariance</a:t>
            </a:r>
            <a:r>
              <a:t> must satisfy </a:t>
            </a:r>
            <a:r>
              <a:rPr>
                <a:solidFill>
                  <a:srgbClr val="DE395F"/>
                </a:solidFill>
              </a:rPr>
              <a:t>holography</a:t>
            </a:r>
            <a:r>
              <a:t> and are analogous to </a:t>
            </a:r>
            <a:r>
              <a:rPr>
                <a:solidFill>
                  <a:srgbClr val="DC3B52"/>
                </a:solidFill>
              </a:rPr>
              <a:t>Bohr orbits</a:t>
            </a:r>
            <a:r>
              <a:t> of particles. The generalization of point-like particle to 3-D surface brings in  size and shape.  TGD thus generalizes string models.</a:t>
            </a:r>
          </a:p>
          <a:p>
            <a:pPr marL="170446" indent="-170446" algn="l" defTabSz="1408808">
              <a:lnSpc>
                <a:spcPct val="80000"/>
              </a:lnSpc>
              <a:spcBef>
                <a:spcPts val="2900"/>
              </a:spcBef>
              <a:buSzPct val="100000"/>
              <a:buChar char="•"/>
              <a:defRPr sz="1700"/>
            </a:pPr>
            <a:r>
              <a:t>The </a:t>
            </a:r>
            <a:r>
              <a:rPr>
                <a:solidFill>
                  <a:srgbClr val="DE385F"/>
                </a:solidFill>
              </a:rPr>
              <a:t>new view of classical fields</a:t>
            </a:r>
            <a:r>
              <a:t>. The fields associated with physical systems correspond to finite space-time sheets: one can talk about </a:t>
            </a:r>
            <a:r>
              <a:rPr>
                <a:solidFill>
                  <a:srgbClr val="DD3A62"/>
                </a:solidFill>
              </a:rPr>
              <a:t>field  body</a:t>
            </a:r>
            <a:r>
              <a:t>  or about </a:t>
            </a:r>
            <a:r>
              <a:rPr>
                <a:solidFill>
                  <a:srgbClr val="DC3C3E"/>
                </a:solidFill>
              </a:rPr>
              <a:t>magnetic/electric body </a:t>
            </a:r>
            <a:r>
              <a:t>(MB/EB). Also field bodies have  size, shape.  They have flux tubes and flux sheets as body parts. </a:t>
            </a:r>
          </a:p>
        </p:txBody>
      </p:sp>
      <p:pic>
        <p:nvPicPr>
          <p:cNvPr id="199" name="Audio Recording.m4a" descr="Audio Recording.m4a"/>
          <p:cNvPicPr>
            <a:picLocks noChangeAspect="0"/>
          </p:cNvPicPr>
          <p:nvPr>
            <a:audioFile r:link="rId2"/>
            <p:extLst>
              <p:ext uri="{DAA4B4D4-6D71-4841-9C94-3DE7FCFB9230}">
                <p14:media xmlns:p14="http://schemas.microsoft.com/office/powerpoint/2010/main" r:embed="rId3"/>
              </p:ext>
            </p:extLst>
          </p:nvPr>
        </p:nvPicPr>
        <p:blipFill>
          <a:blip r:embed="rId4">
            <a:extLst/>
          </a:blip>
          <a:stretch>
            <a:fillRect/>
          </a:stretch>
        </p:blipFill>
        <p:spPr>
          <a:xfrm>
            <a:off x="9279466" y="5797972"/>
            <a:ext cx="571501" cy="57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48383333" fill="hold"/>
                                        <p:tgtEl>
                                          <p:spTgt spid="199"/>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19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1" name="Body Level One…"/>
          <p:cNvSpPr txBox="1"/>
          <p:nvPr>
            <p:ph type="body" idx="1"/>
          </p:nvPr>
        </p:nvSpPr>
        <p:spPr>
          <a:xfrm>
            <a:off x="663189" y="1842236"/>
            <a:ext cx="10923597" cy="6069128"/>
          </a:xfrm>
          <a:prstGeom prst="rect">
            <a:avLst/>
          </a:prstGeom>
        </p:spPr>
        <p:txBody>
          <a:bodyPr anchor="t"/>
          <a:lstStyle/>
          <a:p>
            <a:pPr algn="l" defTabSz="1201149">
              <a:lnSpc>
                <a:spcPct val="80000"/>
              </a:lnSpc>
              <a:spcBef>
                <a:spcPts val="2400"/>
              </a:spcBef>
              <a:defRPr sz="1960"/>
            </a:pPr>
            <a:r>
              <a:t>2. TGD predicts two kinds of magnetic flux tubes. </a:t>
            </a:r>
            <a:endParaRPr sz="1470"/>
          </a:p>
          <a:p>
            <a:pPr marL="145323" indent="-145323" algn="l" defTabSz="1201149">
              <a:lnSpc>
                <a:spcPct val="80000"/>
              </a:lnSpc>
              <a:spcBef>
                <a:spcPts val="2400"/>
              </a:spcBef>
              <a:buSzPct val="100000"/>
              <a:buChar char="•"/>
              <a:defRPr sz="1666">
                <a:solidFill>
                  <a:srgbClr val="DD3A47"/>
                </a:solidFill>
              </a:defRPr>
            </a:pPr>
            <a:r>
              <a:t>Monopoles flux tubes</a:t>
            </a:r>
            <a:r>
              <a:rPr>
                <a:solidFill>
                  <a:srgbClr val="000000"/>
                </a:solidFill>
              </a:rPr>
              <a:t>, have a  closed cross section and are closed. Maxwellian half-monopole flux tubes have boundary and need not be closed. The latter could be important in the temperature region above the transition temperature in the case of high Tc superconductors. Monopole flux tubes  are  in  a key role in the TGD based quantum biology.  </a:t>
            </a:r>
          </a:p>
          <a:p>
            <a:pPr marL="145323" indent="-145323" algn="l" defTabSz="1201149">
              <a:lnSpc>
                <a:spcPct val="80000"/>
              </a:lnSpc>
              <a:spcBef>
                <a:spcPts val="2400"/>
              </a:spcBef>
              <a:buSzPct val="100000"/>
              <a:buChar char="•"/>
              <a:defRPr sz="1666"/>
            </a:pPr>
            <a:r>
              <a:t>There are </a:t>
            </a:r>
            <a:r>
              <a:rPr>
                <a:solidFill>
                  <a:srgbClr val="DD3A77"/>
                </a:solidFill>
              </a:rPr>
              <a:t>magnetic and electric </a:t>
            </a:r>
            <a:r>
              <a:t>flux tubes.  Electric flux tube  as  a  small deformation  of the magnetic  flux tube. Two kinds of electric flux tubes: closed monopole flux tubes and the Maxwellian ones. </a:t>
            </a:r>
          </a:p>
          <a:p>
            <a:pPr algn="l" defTabSz="1201149">
              <a:lnSpc>
                <a:spcPct val="80000"/>
              </a:lnSpc>
              <a:spcBef>
                <a:spcPts val="2400"/>
              </a:spcBef>
              <a:defRPr sz="1960"/>
            </a:pPr>
            <a:r>
              <a:t>3. Hierarchy of Planck constants labelling phases of ordinary matter behaving like dark matter at field bodies </a:t>
            </a:r>
          </a:p>
          <a:p>
            <a:pPr marL="153871" indent="-153871" algn="l" defTabSz="1201149">
              <a:lnSpc>
                <a:spcPct val="80000"/>
              </a:lnSpc>
              <a:spcBef>
                <a:spcPts val="2400"/>
              </a:spcBef>
              <a:buSzPct val="100000"/>
              <a:buChar char="•"/>
              <a:defRPr sz="1666"/>
            </a:pPr>
            <a:r>
              <a:t>Predicted by the </a:t>
            </a:r>
            <a:r>
              <a:rPr>
                <a:solidFill>
                  <a:srgbClr val="DD3B69"/>
                </a:solidFill>
              </a:rPr>
              <a:t>number theoretic vision of TGD</a:t>
            </a:r>
            <a:r>
              <a:t>.   </a:t>
            </a:r>
          </a:p>
          <a:p>
            <a:pPr marL="153871" indent="-153871" algn="l" defTabSz="1201149">
              <a:lnSpc>
                <a:spcPct val="80000"/>
              </a:lnSpc>
              <a:spcBef>
                <a:spcPts val="2400"/>
              </a:spcBef>
              <a:buSzPct val="100000"/>
              <a:buChar char="•"/>
              <a:defRPr sz="1666"/>
            </a:pPr>
            <a:r>
              <a:t>The larger the value of </a:t>
            </a:r>
            <a14:m>
              <m:oMath>
                <m:sSub>
                  <m:e>
                    <m:r>
                      <a:rPr xmlns:a="http://schemas.openxmlformats.org/drawingml/2006/main" sz="1700" i="1">
                        <a:solidFill>
                          <a:srgbClr val="DE3858"/>
                        </a:solidFill>
                        <a:latin typeface="Cambria Math" panose="02040503050406030204" pitchFamily="18" charset="0"/>
                      </a:rPr>
                      <m:t>h</m:t>
                    </m:r>
                  </m:e>
                  <m:sub>
                    <m:r>
                      <a:rPr xmlns:a="http://schemas.openxmlformats.org/drawingml/2006/main" sz="1700" i="1">
                        <a:solidFill>
                          <a:srgbClr val="DE3858"/>
                        </a:solidFill>
                        <a:latin typeface="Cambria Math" panose="02040503050406030204" pitchFamily="18" charset="0"/>
                      </a:rPr>
                      <m:t>e</m:t>
                    </m:r>
                    <m:r>
                      <a:rPr xmlns:a="http://schemas.openxmlformats.org/drawingml/2006/main" sz="1700" i="1">
                        <a:solidFill>
                          <a:srgbClr val="DE3858"/>
                        </a:solidFill>
                        <a:latin typeface="Cambria Math" panose="02040503050406030204" pitchFamily="18" charset="0"/>
                      </a:rPr>
                      <m:t>f</m:t>
                    </m:r>
                    <m:r>
                      <a:rPr xmlns:a="http://schemas.openxmlformats.org/drawingml/2006/main" sz="1700" i="1">
                        <a:solidFill>
                          <a:srgbClr val="DE3858"/>
                        </a:solidFill>
                        <a:latin typeface="Cambria Math" panose="02040503050406030204" pitchFamily="18" charset="0"/>
                      </a:rPr>
                      <m:t>f</m:t>
                    </m:r>
                  </m:sub>
                </m:sSub>
              </m:oMath>
            </a14:m>
            <a:r>
              <a:t> , the longer the quantum coherence scales are and field bodies can be macroscopic quantum systems. Their algebraic complexity also increases with  </a:t>
            </a:r>
            <a14:m>
              <m:oMath>
                <m:sSub>
                  <m:e>
                    <m:r>
                      <a:rPr xmlns:a="http://schemas.openxmlformats.org/drawingml/2006/main" sz="1700" i="1">
                        <a:solidFill>
                          <a:srgbClr val="DE3858"/>
                        </a:solidFill>
                        <a:latin typeface="Cambria Math" panose="02040503050406030204" pitchFamily="18" charset="0"/>
                      </a:rPr>
                      <m:t>h</m:t>
                    </m:r>
                  </m:e>
                  <m:sub>
                    <m:r>
                      <a:rPr xmlns:a="http://schemas.openxmlformats.org/drawingml/2006/main" sz="1700" i="1">
                        <a:solidFill>
                          <a:srgbClr val="DE3858"/>
                        </a:solidFill>
                        <a:latin typeface="Cambria Math" panose="02040503050406030204" pitchFamily="18" charset="0"/>
                      </a:rPr>
                      <m:t>e</m:t>
                    </m:r>
                    <m:r>
                      <a:rPr xmlns:a="http://schemas.openxmlformats.org/drawingml/2006/main" sz="1700" i="1">
                        <a:solidFill>
                          <a:srgbClr val="DE3858"/>
                        </a:solidFill>
                        <a:latin typeface="Cambria Math" panose="02040503050406030204" pitchFamily="18" charset="0"/>
                      </a:rPr>
                      <m:t>f</m:t>
                    </m:r>
                    <m:r>
                      <a:rPr xmlns:a="http://schemas.openxmlformats.org/drawingml/2006/main" sz="1700" i="1">
                        <a:solidFill>
                          <a:srgbClr val="DE3858"/>
                        </a:solidFill>
                        <a:latin typeface="Cambria Math" panose="02040503050406030204" pitchFamily="18" charset="0"/>
                      </a:rPr>
                      <m:t>f</m:t>
                    </m:r>
                  </m:sub>
                </m:sSub>
              </m:oMath>
            </a14:m>
            <a:r>
              <a:t>  which is essentially the dimension of algebraic extension of rationals characterizing the space-time region in question. Field  body serves as a "boss" of the system to which it is associated. Field body  induces the coherence of the ordinary biomatter.</a:t>
            </a:r>
          </a:p>
          <a:p>
            <a:pPr marL="153871" indent="-153871" algn="l" defTabSz="1201149">
              <a:lnSpc>
                <a:spcPct val="80000"/>
              </a:lnSpc>
              <a:spcBef>
                <a:spcPts val="2400"/>
              </a:spcBef>
              <a:buSzPct val="100000"/>
              <a:buChar char="•"/>
              <a:defRPr sz="1666"/>
            </a:pPr>
            <a:r>
              <a:t>TGD predicts that   </a:t>
            </a:r>
            <a:r>
              <a:rPr>
                <a:solidFill>
                  <a:srgbClr val="DE3966"/>
                </a:solidFill>
              </a:rPr>
              <a:t>classical gravitational fields </a:t>
            </a:r>
            <a:r>
              <a:t>of the Sun, Earth and other planets are responsible for very large values of effective  Planck constant </a:t>
            </a:r>
            <a14:m>
              <m:oMath>
                <m:sSub>
                  <m:e>
                    <m:r>
                      <a:rPr xmlns:a="http://schemas.openxmlformats.org/drawingml/2006/main" sz="1850" i="1">
                        <a:solidFill>
                          <a:srgbClr val="DF3756"/>
                        </a:solidFill>
                        <a:latin typeface="Cambria Math" panose="02040503050406030204" pitchFamily="18" charset="0"/>
                      </a:rPr>
                      <m:t>h</m:t>
                    </m:r>
                  </m:e>
                  <m:sub>
                    <m:r>
                      <a:rPr xmlns:a="http://schemas.openxmlformats.org/drawingml/2006/main" sz="1850" i="1">
                        <a:solidFill>
                          <a:srgbClr val="DF3756"/>
                        </a:solidFill>
                        <a:latin typeface="Cambria Math" panose="02040503050406030204" pitchFamily="18" charset="0"/>
                      </a:rPr>
                      <m:t>e</m:t>
                    </m:r>
                    <m:r>
                      <a:rPr xmlns:a="http://schemas.openxmlformats.org/drawingml/2006/main" sz="1850" i="1">
                        <a:solidFill>
                          <a:srgbClr val="DF3756"/>
                        </a:solidFill>
                        <a:latin typeface="Cambria Math" panose="02040503050406030204" pitchFamily="18" charset="0"/>
                      </a:rPr>
                      <m:t>f</m:t>
                    </m:r>
                    <m:r>
                      <a:rPr xmlns:a="http://schemas.openxmlformats.org/drawingml/2006/main" sz="1850" i="1">
                        <a:solidFill>
                          <a:srgbClr val="DF3756"/>
                        </a:solidFill>
                        <a:latin typeface="Cambria Math" panose="02040503050406030204" pitchFamily="18" charset="0"/>
                      </a:rPr>
                      <m:t>f</m:t>
                    </m:r>
                  </m:sub>
                </m:sSub>
                <m:r>
                  <a:rPr xmlns:a="http://schemas.openxmlformats.org/drawingml/2006/main" sz="1850" i="1">
                    <a:solidFill>
                      <a:srgbClr val="DF3756"/>
                    </a:solidFill>
                    <a:latin typeface="Cambria Math" panose="02040503050406030204" pitchFamily="18" charset="0"/>
                  </a:rPr>
                  <m:t>=</m:t>
                </m:r>
                <m:sSub>
                  <m:e>
                    <m:r>
                      <a:rPr xmlns:a="http://schemas.openxmlformats.org/drawingml/2006/main" sz="1850" i="1">
                        <a:solidFill>
                          <a:srgbClr val="DF3756"/>
                        </a:solidFill>
                        <a:latin typeface="Cambria Math" panose="02040503050406030204" pitchFamily="18" charset="0"/>
                      </a:rPr>
                      <m:t>h</m:t>
                    </m:r>
                  </m:e>
                  <m:sub>
                    <m:r>
                      <a:rPr xmlns:a="http://schemas.openxmlformats.org/drawingml/2006/main" sz="1850" i="1">
                        <a:solidFill>
                          <a:srgbClr val="DF3756"/>
                        </a:solidFill>
                        <a:latin typeface="Cambria Math" panose="02040503050406030204" pitchFamily="18" charset="0"/>
                      </a:rPr>
                      <m:t>g</m:t>
                    </m:r>
                    <m:r>
                      <a:rPr xmlns:a="http://schemas.openxmlformats.org/drawingml/2006/main" sz="1850" i="1">
                        <a:solidFill>
                          <a:srgbClr val="DF3756"/>
                        </a:solidFill>
                        <a:latin typeface="Cambria Math" panose="02040503050406030204" pitchFamily="18" charset="0"/>
                      </a:rPr>
                      <m:t>r</m:t>
                    </m:r>
                  </m:sub>
                </m:sSub>
              </m:oMath>
            </a14:m>
            <a:r>
              <a:t> for ordinary particles located at the gravitational monopole flux tubes. This  proposal generalizes for </a:t>
            </a:r>
            <a:r>
              <a:rPr>
                <a:solidFill>
                  <a:srgbClr val="DD3A47"/>
                </a:solidFill>
              </a:rPr>
              <a:t>electric fields</a:t>
            </a:r>
            <a:r>
              <a:t>  with effective Planck constant </a:t>
            </a:r>
            <a14:m>
              <m:oMath>
                <m:sSub>
                  <m:e>
                    <m:r>
                      <a:rPr xmlns:a="http://schemas.openxmlformats.org/drawingml/2006/main" sz="1850" i="1">
                        <a:solidFill>
                          <a:srgbClr val="DE3875"/>
                        </a:solidFill>
                        <a:latin typeface="Cambria Math" panose="02040503050406030204" pitchFamily="18" charset="0"/>
                      </a:rPr>
                      <m:t>h</m:t>
                    </m:r>
                  </m:e>
                  <m:sub>
                    <m:r>
                      <a:rPr xmlns:a="http://schemas.openxmlformats.org/drawingml/2006/main" sz="1850" i="1">
                        <a:solidFill>
                          <a:srgbClr val="DE3875"/>
                        </a:solidFill>
                        <a:latin typeface="Cambria Math" panose="02040503050406030204" pitchFamily="18" charset="0"/>
                      </a:rPr>
                      <m:t>e</m:t>
                    </m:r>
                    <m:r>
                      <a:rPr xmlns:a="http://schemas.openxmlformats.org/drawingml/2006/main" sz="1850" i="1">
                        <a:solidFill>
                          <a:srgbClr val="DE3875"/>
                        </a:solidFill>
                        <a:latin typeface="Cambria Math" panose="02040503050406030204" pitchFamily="18" charset="0"/>
                      </a:rPr>
                      <m:t>f</m:t>
                    </m:r>
                    <m:r>
                      <a:rPr xmlns:a="http://schemas.openxmlformats.org/drawingml/2006/main" sz="1850" i="1">
                        <a:solidFill>
                          <a:srgbClr val="DE3875"/>
                        </a:solidFill>
                        <a:latin typeface="Cambria Math" panose="02040503050406030204" pitchFamily="18" charset="0"/>
                      </a:rPr>
                      <m:t>f</m:t>
                    </m:r>
                  </m:sub>
                </m:sSub>
                <m:r>
                  <a:rPr xmlns:a="http://schemas.openxmlformats.org/drawingml/2006/main" sz="1850" i="1">
                    <a:solidFill>
                      <a:srgbClr val="DE3875"/>
                    </a:solidFill>
                    <a:latin typeface="Cambria Math" panose="02040503050406030204" pitchFamily="18" charset="0"/>
                  </a:rPr>
                  <m:t>=</m:t>
                </m:r>
                <m:sSub>
                  <m:e>
                    <m:r>
                      <a:rPr xmlns:a="http://schemas.openxmlformats.org/drawingml/2006/main" sz="1850" i="1">
                        <a:solidFill>
                          <a:srgbClr val="DE3875"/>
                        </a:solidFill>
                        <a:latin typeface="Cambria Math" panose="02040503050406030204" pitchFamily="18" charset="0"/>
                      </a:rPr>
                      <m:t>h</m:t>
                    </m:r>
                  </m:e>
                  <m:sub>
                    <m:r>
                      <a:rPr xmlns:a="http://schemas.openxmlformats.org/drawingml/2006/main" sz="1850" i="1">
                        <a:solidFill>
                          <a:srgbClr val="DE3875"/>
                        </a:solidFill>
                        <a:latin typeface="Cambria Math" panose="02040503050406030204" pitchFamily="18" charset="0"/>
                      </a:rPr>
                      <m:t>e</m:t>
                    </m:r>
                    <m:r>
                      <a:rPr xmlns:a="http://schemas.openxmlformats.org/drawingml/2006/main" sz="1850" i="1">
                        <a:solidFill>
                          <a:srgbClr val="DE3875"/>
                        </a:solidFill>
                        <a:latin typeface="Cambria Math" panose="02040503050406030204" pitchFamily="18" charset="0"/>
                      </a:rPr>
                      <m:t>m</m:t>
                    </m:r>
                  </m:sub>
                </m:sSub>
              </m:oMath>
            </a14:m>
            <a:r>
              <a:t> . Examples:  electric fields of DNA, cell,  of ionospheres of the Earth and Sun, and also of large capacitor-like systems, </a:t>
            </a:r>
            <a:r>
              <a:rPr>
                <a:solidFill>
                  <a:srgbClr val="DF374E"/>
                </a:solidFill>
              </a:rPr>
              <a:t>EZ(!).</a:t>
            </a:r>
            <a:r>
              <a:t>  Electric monopole flux tubes  for  these  systems could carry dark electrons with </a:t>
            </a:r>
            <a14:m>
              <m:oMath>
                <m:sSub>
                  <m:e>
                    <m:r>
                      <a:rPr xmlns:a="http://schemas.openxmlformats.org/drawingml/2006/main" sz="1850" i="1">
                        <a:solidFill>
                          <a:srgbClr val="DE3875"/>
                        </a:solidFill>
                        <a:latin typeface="Cambria Math" panose="02040503050406030204" pitchFamily="18" charset="0"/>
                      </a:rPr>
                      <m:t>h</m:t>
                    </m:r>
                  </m:e>
                  <m:sub>
                    <m:r>
                      <a:rPr xmlns:a="http://schemas.openxmlformats.org/drawingml/2006/main" sz="1850" i="1">
                        <a:solidFill>
                          <a:srgbClr val="DE3875"/>
                        </a:solidFill>
                        <a:latin typeface="Cambria Math" panose="02040503050406030204" pitchFamily="18" charset="0"/>
                      </a:rPr>
                      <m:t>e</m:t>
                    </m:r>
                    <m:r>
                      <a:rPr xmlns:a="http://schemas.openxmlformats.org/drawingml/2006/main" sz="1850" i="1">
                        <a:solidFill>
                          <a:srgbClr val="DE3875"/>
                        </a:solidFill>
                        <a:latin typeface="Cambria Math" panose="02040503050406030204" pitchFamily="18" charset="0"/>
                      </a:rPr>
                      <m:t>f</m:t>
                    </m:r>
                    <m:r>
                      <a:rPr xmlns:a="http://schemas.openxmlformats.org/drawingml/2006/main" sz="1850" i="1">
                        <a:solidFill>
                          <a:srgbClr val="DE3875"/>
                        </a:solidFill>
                        <a:latin typeface="Cambria Math" panose="02040503050406030204" pitchFamily="18" charset="0"/>
                      </a:rPr>
                      <m:t>f</m:t>
                    </m:r>
                  </m:sub>
                </m:sSub>
                <m:r>
                  <a:rPr xmlns:a="http://schemas.openxmlformats.org/drawingml/2006/main" sz="1850" i="1">
                    <a:solidFill>
                      <a:srgbClr val="DE3875"/>
                    </a:solidFill>
                    <a:latin typeface="Cambria Math" panose="02040503050406030204" pitchFamily="18" charset="0"/>
                  </a:rPr>
                  <m:t>=</m:t>
                </m:r>
                <m:sSub>
                  <m:e>
                    <m:r>
                      <a:rPr xmlns:a="http://schemas.openxmlformats.org/drawingml/2006/main" sz="1850" i="1">
                        <a:solidFill>
                          <a:srgbClr val="DE3875"/>
                        </a:solidFill>
                        <a:latin typeface="Cambria Math" panose="02040503050406030204" pitchFamily="18" charset="0"/>
                      </a:rPr>
                      <m:t>h</m:t>
                    </m:r>
                  </m:e>
                  <m:sub>
                    <m:r>
                      <a:rPr xmlns:a="http://schemas.openxmlformats.org/drawingml/2006/main" sz="1850" i="1">
                        <a:solidFill>
                          <a:srgbClr val="DE3875"/>
                        </a:solidFill>
                        <a:latin typeface="Cambria Math" panose="02040503050406030204" pitchFamily="18" charset="0"/>
                      </a:rPr>
                      <m:t>e</m:t>
                    </m:r>
                    <m:r>
                      <a:rPr xmlns:a="http://schemas.openxmlformats.org/drawingml/2006/main" sz="1850" i="1">
                        <a:solidFill>
                          <a:srgbClr val="DE3875"/>
                        </a:solidFill>
                        <a:latin typeface="Cambria Math" panose="02040503050406030204" pitchFamily="18" charset="0"/>
                      </a:rPr>
                      <m:t>m</m:t>
                    </m:r>
                  </m:sub>
                </m:sSub>
              </m:oMath>
            </a14:m>
            <a:r>
              <a:t> .</a:t>
            </a:r>
            <a:endParaRPr sz="1700"/>
          </a:p>
        </p:txBody>
      </p:sp>
      <p:pic>
        <p:nvPicPr>
          <p:cNvPr id="202" name="Audio Recording.m4a" descr="Audio Recording.m4a"/>
          <p:cNvPicPr>
            <a:picLocks noChangeAspect="0"/>
          </p:cNvPicPr>
          <p:nvPr>
            <a:audioFile r:link="rId2"/>
            <p:extLst>
              <p:ext uri="{DAA4B4D4-6D71-4841-9C94-3DE7FCFB9230}">
                <p14:media xmlns:p14="http://schemas.microsoft.com/office/powerpoint/2010/main" r:embed="rId3"/>
              </p:ext>
            </p:extLst>
          </p:nvPr>
        </p:nvPicPr>
        <p:blipFill>
          <a:blip r:embed="rId4">
            <a:extLst/>
          </a:blip>
          <a:stretch>
            <a:fillRect/>
          </a:stretch>
        </p:blipFill>
        <p:spPr>
          <a:xfrm>
            <a:off x="8547945" y="8087359"/>
            <a:ext cx="571501" cy="57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262271666" fill="hold"/>
                                        <p:tgtEl>
                                          <p:spTgt spid="202"/>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20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4" name="4.  Pollack effect .…"/>
          <p:cNvSpPr txBox="1"/>
          <p:nvPr/>
        </p:nvSpPr>
        <p:spPr>
          <a:xfrm>
            <a:off x="756602" y="1814888"/>
            <a:ext cx="11708342" cy="5442199"/>
          </a:xfrm>
          <a:prstGeom prst="rect">
            <a:avLst/>
          </a:prstGeom>
          <a:ln w="12700">
            <a:miter lim="400000"/>
          </a:ln>
          <a:extLst>
            <a:ext uri="{C572A759-6A51-4108-AA02-DFA0A04FC94B}">
              <ma14:wrappingTextBoxFlag xmlns:ma14="http://schemas.microsoft.com/office/mac/drawingml/2011/main" val="1"/>
            </a:ext>
          </a:extLst>
        </p:spPr>
        <p:txBody>
          <a:bodyPr lIns="24383" tIns="24383" rIns="24383" bIns="24383">
            <a:spAutoFit/>
          </a:bodyPr>
          <a:lstStyle/>
          <a:p>
            <a:pPr>
              <a:defRPr sz="1600">
                <a:latin typeface="Proxima Nova"/>
                <a:ea typeface="Proxima Nova"/>
                <a:cs typeface="Proxima Nova"/>
                <a:sym typeface="Proxima Nova"/>
              </a:defRPr>
            </a:pPr>
          </a:p>
          <a:p>
            <a:pPr>
              <a:defRPr b="1" sz="2300">
                <a:latin typeface="Proxima Nova"/>
                <a:ea typeface="Proxima Nova"/>
                <a:cs typeface="Proxima Nova"/>
                <a:sym typeface="Proxima Nova"/>
              </a:defRPr>
            </a:pPr>
            <a:r>
              <a:t>4.  Pollack effect   </a:t>
            </a:r>
            <a:endParaRPr sz="1800"/>
          </a:p>
          <a:p>
            <a:pPr>
              <a:defRPr b="1" sz="1700">
                <a:latin typeface="Proxima Nova"/>
                <a:ea typeface="Proxima Nova"/>
                <a:cs typeface="Proxima Nova"/>
                <a:sym typeface="Proxima Nova"/>
              </a:defRPr>
            </a:pPr>
            <a:r>
              <a:t>The increase </a:t>
            </a:r>
            <a14:m>
              <m:oMath>
                <m:sSub>
                  <m:e>
                    <m:r>
                      <a:rPr xmlns:a="http://schemas.openxmlformats.org/drawingml/2006/main" sz="1750" i="1">
                        <a:solidFill>
                          <a:srgbClr val="DE3858"/>
                        </a:solidFill>
                        <a:latin typeface="Cambria Math" panose="02040503050406030204" pitchFamily="18" charset="0"/>
                      </a:rPr>
                      <m:t>h</m:t>
                    </m:r>
                  </m:e>
                  <m:sub>
                    <m:r>
                      <a:rPr xmlns:a="http://schemas.openxmlformats.org/drawingml/2006/main" sz="1750" i="1">
                        <a:solidFill>
                          <a:srgbClr val="DE3858"/>
                        </a:solidFill>
                        <a:latin typeface="Cambria Math" panose="02040503050406030204" pitchFamily="18" charset="0"/>
                      </a:rPr>
                      <m:t>e</m:t>
                    </m:r>
                    <m:r>
                      <a:rPr xmlns:a="http://schemas.openxmlformats.org/drawingml/2006/main" sz="1750" i="1">
                        <a:solidFill>
                          <a:srgbClr val="DE3858"/>
                        </a:solidFill>
                        <a:latin typeface="Cambria Math" panose="02040503050406030204" pitchFamily="18" charset="0"/>
                      </a:rPr>
                      <m:t>f</m:t>
                    </m:r>
                    <m:r>
                      <a:rPr xmlns:a="http://schemas.openxmlformats.org/drawingml/2006/main" sz="1750" i="1">
                        <a:solidFill>
                          <a:srgbClr val="DE3858"/>
                        </a:solidFill>
                        <a:latin typeface="Cambria Math" panose="02040503050406030204" pitchFamily="18" charset="0"/>
                      </a:rPr>
                      <m:t>f</m:t>
                    </m:r>
                  </m:sub>
                </m:sSub>
              </m:oMath>
            </a14:m>
            <a:r>
              <a:t> implies increase of complexity and intelligence. It  requires energy  having interpretation as metabolic energy. </a:t>
            </a:r>
          </a:p>
          <a:p>
            <a:pPr marL="180472" indent="-180472">
              <a:buSzPct val="100000"/>
              <a:buChar char="•"/>
              <a:defRPr b="1" sz="1700">
                <a:latin typeface="Proxima Nova"/>
                <a:ea typeface="Proxima Nova"/>
                <a:cs typeface="Proxima Nova"/>
                <a:sym typeface="Proxima Nova"/>
              </a:defRPr>
            </a:pPr>
            <a:r>
              <a:t>In the </a:t>
            </a:r>
            <a:r>
              <a:rPr>
                <a:solidFill>
                  <a:srgbClr val="E4344F"/>
                </a:solidFill>
              </a:rPr>
              <a:t>Pollack effect </a:t>
            </a:r>
            <a:r>
              <a:t> water is irradiated with electromagnetic radiation at visible and IR frequencies. This induces the transfer of every 4:th proton somewhere and generation of exclusion zone (</a:t>
            </a:r>
            <a:r>
              <a:rPr>
                <a:solidFill>
                  <a:srgbClr val="E33450"/>
                </a:solidFill>
              </a:rPr>
              <a:t>EZ</a:t>
            </a:r>
            <a:r>
              <a:t>), which has  the stoichiometry  </a:t>
            </a:r>
            <a14:m>
              <m:oMath>
                <m:sSub>
                  <m:e>
                    <m:r>
                      <a:rPr xmlns:a="http://schemas.openxmlformats.org/drawingml/2006/main" sz="1900" i="1">
                        <a:solidFill>
                          <a:srgbClr val="E03646"/>
                        </a:solidFill>
                        <a:latin typeface="Cambria Math" panose="02040503050406030204" pitchFamily="18" charset="0"/>
                      </a:rPr>
                      <m:t>H</m:t>
                    </m:r>
                  </m:e>
                  <m:sub>
                    <m:r>
                      <a:rPr xmlns:a="http://schemas.openxmlformats.org/drawingml/2006/main" sz="1900" i="1">
                        <a:solidFill>
                          <a:srgbClr val="E03646"/>
                        </a:solidFill>
                        <a:latin typeface="Cambria Math" panose="02040503050406030204" pitchFamily="18" charset="0"/>
                      </a:rPr>
                      <m:t>1.5</m:t>
                    </m:r>
                  </m:sub>
                </m:sSub>
                <m:r>
                  <a:rPr xmlns:a="http://schemas.openxmlformats.org/drawingml/2006/main" sz="1900" i="1">
                    <a:solidFill>
                      <a:srgbClr val="E03646"/>
                    </a:solidFill>
                    <a:latin typeface="Cambria Math" panose="02040503050406030204" pitchFamily="18" charset="0"/>
                  </a:rPr>
                  <m:t>O</m:t>
                </m:r>
              </m:oMath>
            </a14:m>
            <a:r>
              <a:t>,  forms a layer-like structure formed by 2-D hexagonal lattices.  </a:t>
            </a:r>
            <a:r>
              <a:rPr>
                <a:solidFill>
                  <a:srgbClr val="E23560"/>
                </a:solidFill>
              </a:rPr>
              <a:t>EZs</a:t>
            </a:r>
            <a:r>
              <a:t> exclude various inpurities, which suggests a kind of time reversed diffusion. The proposal is that the protons go to the </a:t>
            </a:r>
            <a:r>
              <a:rPr>
                <a:solidFill>
                  <a:srgbClr val="E33442"/>
                </a:solidFill>
              </a:rPr>
              <a:t>magnetic body </a:t>
            </a:r>
            <a:r>
              <a:t>of the system and become dark protons with a very large value of  </a:t>
            </a:r>
            <a14:m>
              <m:oMath>
                <m:sSub>
                  <m:e>
                    <m:r>
                      <a:rPr xmlns:a="http://schemas.openxmlformats.org/drawingml/2006/main" sz="1750" i="1">
                        <a:solidFill>
                          <a:srgbClr val="DE3858"/>
                        </a:solidFill>
                        <a:latin typeface="Cambria Math" panose="02040503050406030204" pitchFamily="18" charset="0"/>
                      </a:rPr>
                      <m:t>h</m:t>
                    </m:r>
                  </m:e>
                  <m:sub>
                    <m:r>
                      <a:rPr xmlns:a="http://schemas.openxmlformats.org/drawingml/2006/main" sz="1750" i="1">
                        <a:solidFill>
                          <a:srgbClr val="DE3858"/>
                        </a:solidFill>
                        <a:latin typeface="Cambria Math" panose="02040503050406030204" pitchFamily="18" charset="0"/>
                      </a:rPr>
                      <m:t>e</m:t>
                    </m:r>
                    <m:r>
                      <a:rPr xmlns:a="http://schemas.openxmlformats.org/drawingml/2006/main" sz="1750" i="1">
                        <a:solidFill>
                          <a:srgbClr val="DE3858"/>
                        </a:solidFill>
                        <a:latin typeface="Cambria Math" panose="02040503050406030204" pitchFamily="18" charset="0"/>
                      </a:rPr>
                      <m:t>f</m:t>
                    </m:r>
                    <m:r>
                      <a:rPr xmlns:a="http://schemas.openxmlformats.org/drawingml/2006/main" sz="1750" i="1">
                        <a:solidFill>
                          <a:srgbClr val="DE3858"/>
                        </a:solidFill>
                        <a:latin typeface="Cambria Math" panose="02040503050406030204" pitchFamily="18" charset="0"/>
                      </a:rPr>
                      <m:t>f</m:t>
                    </m:r>
                  </m:sub>
                </m:sSub>
              </m:oMath>
            </a14:m>
            <a:r>
              <a:t>.    </a:t>
            </a:r>
          </a:p>
          <a:p>
            <a:pPr marL="180472" indent="-180472">
              <a:buSzPct val="100000"/>
              <a:buChar char="•"/>
              <a:defRPr b="1" sz="1700">
                <a:latin typeface="Proxima Nova"/>
                <a:ea typeface="Proxima Nova"/>
                <a:cs typeface="Proxima Nova"/>
                <a:sym typeface="Proxima Nova"/>
              </a:defRPr>
            </a:pPr>
            <a:r>
              <a:t> Pollack effect generalizes. The energy needed to increase  </a:t>
            </a:r>
            <a14:m>
              <m:oMath>
                <m:sSub>
                  <m:e>
                    <m:r>
                      <a:rPr xmlns:a="http://schemas.openxmlformats.org/drawingml/2006/main" sz="1750" i="1">
                        <a:solidFill>
                          <a:srgbClr val="DE3858"/>
                        </a:solidFill>
                        <a:latin typeface="Cambria Math" panose="02040503050406030204" pitchFamily="18" charset="0"/>
                      </a:rPr>
                      <m:t>h</m:t>
                    </m:r>
                  </m:e>
                  <m:sub>
                    <m:r>
                      <a:rPr xmlns:a="http://schemas.openxmlformats.org/drawingml/2006/main" sz="1750" i="1">
                        <a:solidFill>
                          <a:srgbClr val="DE3858"/>
                        </a:solidFill>
                        <a:latin typeface="Cambria Math" panose="02040503050406030204" pitchFamily="18" charset="0"/>
                      </a:rPr>
                      <m:t>e</m:t>
                    </m:r>
                    <m:r>
                      <a:rPr xmlns:a="http://schemas.openxmlformats.org/drawingml/2006/main" sz="1750" i="1">
                        <a:solidFill>
                          <a:srgbClr val="DE3858"/>
                        </a:solidFill>
                        <a:latin typeface="Cambria Math" panose="02040503050406030204" pitchFamily="18" charset="0"/>
                      </a:rPr>
                      <m:t>f</m:t>
                    </m:r>
                    <m:r>
                      <a:rPr xmlns:a="http://schemas.openxmlformats.org/drawingml/2006/main" sz="1750" i="1">
                        <a:solidFill>
                          <a:srgbClr val="DE3858"/>
                        </a:solidFill>
                        <a:latin typeface="Cambria Math" panose="02040503050406030204" pitchFamily="18" charset="0"/>
                      </a:rPr>
                      <m:t>f</m:t>
                    </m:r>
                  </m:sub>
                </m:sSub>
              </m:oMath>
            </a14:m>
            <a:r>
              <a:t>  can come from the formation of  molecules as bound states of atoms  and this could be essential for the formation of biomolecules and would mean a new kind of chemistry.  In particular, for </a:t>
            </a:r>
            <a:r>
              <a:rPr>
                <a:solidFill>
                  <a:srgbClr val="E33467"/>
                </a:solidFill>
              </a:rPr>
              <a:t>metal hydrids</a:t>
            </a:r>
            <a:r>
              <a:t>  Pollack effect could occur spontaneously.</a:t>
            </a:r>
          </a:p>
          <a:p>
            <a:pPr marL="180472" indent="-180472">
              <a:buSzPct val="100000"/>
              <a:buChar char="•"/>
              <a:defRPr b="1" sz="1700">
                <a:latin typeface="Proxima Nova"/>
                <a:ea typeface="Proxima Nova"/>
                <a:cs typeface="Proxima Nova"/>
                <a:sym typeface="Proxima Nova"/>
              </a:defRPr>
            </a:pPr>
            <a:r>
              <a:t>Also </a:t>
            </a:r>
            <a:r>
              <a:rPr>
                <a:solidFill>
                  <a:srgbClr val="E43459"/>
                </a:solidFill>
              </a:rPr>
              <a:t>electrons</a:t>
            </a:r>
            <a:r>
              <a:t> can be transferred to dark electrons at magnetic or electric bodies and in the case of capacitor-like systems electrostatic energy could make possible the increase of  </a:t>
            </a:r>
            <a14:m>
              <m:oMath>
                <m:sSub>
                  <m:e>
                    <m:r>
                      <a:rPr xmlns:a="http://schemas.openxmlformats.org/drawingml/2006/main" sz="1750" i="1">
                        <a:solidFill>
                          <a:srgbClr val="DE3858"/>
                        </a:solidFill>
                        <a:latin typeface="Cambria Math" panose="02040503050406030204" pitchFamily="18" charset="0"/>
                      </a:rPr>
                      <m:t>h</m:t>
                    </m:r>
                  </m:e>
                  <m:sub>
                    <m:r>
                      <a:rPr xmlns:a="http://schemas.openxmlformats.org/drawingml/2006/main" sz="1750" i="1">
                        <a:solidFill>
                          <a:srgbClr val="DE3858"/>
                        </a:solidFill>
                        <a:latin typeface="Cambria Math" panose="02040503050406030204" pitchFamily="18" charset="0"/>
                      </a:rPr>
                      <m:t>e</m:t>
                    </m:r>
                    <m:r>
                      <a:rPr xmlns:a="http://schemas.openxmlformats.org/drawingml/2006/main" sz="1750" i="1">
                        <a:solidFill>
                          <a:srgbClr val="DE3858"/>
                        </a:solidFill>
                        <a:latin typeface="Cambria Math" panose="02040503050406030204" pitchFamily="18" charset="0"/>
                      </a:rPr>
                      <m:t>f</m:t>
                    </m:r>
                    <m:r>
                      <a:rPr xmlns:a="http://schemas.openxmlformats.org/drawingml/2006/main" sz="1750" i="1">
                        <a:solidFill>
                          <a:srgbClr val="DE3858"/>
                        </a:solidFill>
                        <a:latin typeface="Cambria Math" panose="02040503050406030204" pitchFamily="18" charset="0"/>
                      </a:rPr>
                      <m:t>f</m:t>
                    </m:r>
                  </m:sub>
                </m:sSub>
              </m:oMath>
            </a14:m>
            <a:r>
              <a:t> . </a:t>
            </a:r>
            <a:r>
              <a:rPr>
                <a:solidFill>
                  <a:srgbClr val="E23567"/>
                </a:solidFill>
              </a:rPr>
              <a:t>EZ</a:t>
            </a:r>
            <a:r>
              <a:t> would could be such a system. Pollack effect would induce formation of dark electrons. Do the dark protons and electrons reside at separate monopole flux tubes?</a:t>
            </a:r>
          </a:p>
        </p:txBody>
      </p:sp>
      <p:pic>
        <p:nvPicPr>
          <p:cNvPr id="205" name="Audio Recording.m4a" descr="Audio Recording.m4a"/>
          <p:cNvPicPr>
            <a:picLocks noChangeAspect="0"/>
          </p:cNvPicPr>
          <p:nvPr>
            <a:audioFile r:link="rId2"/>
            <p:extLst>
              <p:ext uri="{DAA4B4D4-6D71-4841-9C94-3DE7FCFB9230}">
                <p14:media xmlns:p14="http://schemas.microsoft.com/office/powerpoint/2010/main" r:embed="rId3"/>
              </p:ext>
            </p:extLst>
          </p:nvPr>
        </p:nvPicPr>
        <p:blipFill>
          <a:blip r:embed="rId4">
            <a:extLst/>
          </a:blip>
          <a:stretch>
            <a:fillRect/>
          </a:stretch>
        </p:blipFill>
        <p:spPr>
          <a:xfrm>
            <a:off x="9536852" y="7464213"/>
            <a:ext cx="571501" cy="57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57780000" fill="hold"/>
                                        <p:tgtEl>
                                          <p:spTgt spid="205"/>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20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7" name="What is TGD?"/>
          <p:cNvSpPr txBox="1"/>
          <p:nvPr>
            <p:ph type="title"/>
          </p:nvPr>
        </p:nvSpPr>
        <p:spPr>
          <a:xfrm>
            <a:off x="1097277" y="3457092"/>
            <a:ext cx="10810245" cy="2780354"/>
          </a:xfrm>
          <a:prstGeom prst="rect">
            <a:avLst/>
          </a:prstGeom>
        </p:spPr>
        <p:txBody>
          <a:bodyPr/>
          <a:lstStyle>
            <a:lvl1pPr defTabSz="522449">
              <a:defRPr sz="7400"/>
            </a:lvl1pPr>
          </a:lstStyle>
          <a:p>
            <a:pPr/>
            <a:r>
              <a:t>TGD inspired model of nuclear transmutations </a:t>
            </a:r>
          </a:p>
        </p:txBody>
      </p:sp>
      <p:pic>
        <p:nvPicPr>
          <p:cNvPr id="208" name="Audio Recording.m4a" descr="Audio Recording.m4a"/>
          <p:cNvPicPr>
            <a:picLocks noChangeAspect="0"/>
          </p:cNvPicPr>
          <p:nvPr>
            <a:audioFile r:link="rId2"/>
            <p:extLst>
              <p:ext uri="{DAA4B4D4-6D71-4841-9C94-3DE7FCFB9230}">
                <p14:media xmlns:p14="http://schemas.microsoft.com/office/powerpoint/2010/main" r:embed="rId3"/>
              </p:ext>
            </p:extLst>
          </p:nvPr>
        </p:nvPicPr>
        <p:blipFill>
          <a:blip r:embed="rId4">
            <a:extLst/>
          </a:blip>
          <a:stretch>
            <a:fillRect/>
          </a:stretch>
        </p:blipFill>
        <p:spPr>
          <a:xfrm>
            <a:off x="7071359" y="6014720"/>
            <a:ext cx="571501" cy="57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8911666" fill="hold"/>
                                        <p:tgtEl>
                                          <p:spTgt spid="208"/>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20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0" name="1.  New view of space-time and fields provided by  Topological Geometrodynamics (TGD) .…"/>
          <p:cNvSpPr txBox="1"/>
          <p:nvPr/>
        </p:nvSpPr>
        <p:spPr>
          <a:xfrm>
            <a:off x="655145" y="2138758"/>
            <a:ext cx="11948507" cy="5613887"/>
          </a:xfrm>
          <a:prstGeom prst="rect">
            <a:avLst/>
          </a:prstGeom>
          <a:ln w="12700">
            <a:miter lim="400000"/>
          </a:ln>
          <a:extLst>
            <a:ext uri="{C572A759-6A51-4108-AA02-DFA0A04FC94B}">
              <ma14:wrappingTextBoxFlag xmlns:ma14="http://schemas.microsoft.com/office/mac/drawingml/2011/main" val="1"/>
            </a:ext>
          </a:extLst>
        </p:spPr>
        <p:txBody>
          <a:bodyPr lIns="24383" tIns="24383" rIns="24383" bIns="24383">
            <a:spAutoFit/>
          </a:bodyPr>
          <a:lstStyle/>
          <a:p>
            <a:pPr>
              <a:defRPr b="1" sz="2300">
                <a:latin typeface="+mn-lt"/>
                <a:ea typeface="+mn-ea"/>
                <a:cs typeface="+mn-cs"/>
                <a:sym typeface="Helvetica"/>
              </a:defRPr>
            </a:pPr>
            <a:r>
              <a:t>1.  Basic elements of the model of ”cold fusion” as dark fusion</a:t>
            </a:r>
          </a:p>
          <a:p>
            <a:pPr>
              <a:defRPr b="1" sz="1700">
                <a:latin typeface="+mn-lt"/>
                <a:ea typeface="+mn-ea"/>
                <a:cs typeface="+mn-cs"/>
                <a:sym typeface="Helvetica"/>
              </a:defRPr>
            </a:pPr>
            <a:r>
              <a:t>TGD suggests  dark fusion  (see </a:t>
            </a:r>
            <a:r>
              <a:rPr u="sng">
                <a:solidFill>
                  <a:srgbClr val="0000FF"/>
                </a:solidFill>
                <a:uFill>
                  <a:solidFill>
                    <a:srgbClr val="0000FF"/>
                  </a:solidFill>
                </a:uFill>
                <a:hlinkClick r:id="rId2" invalidUrl="" action="" tgtFrame="" tooltip="" history="1" highlightClick="0" endSnd="0"/>
              </a:rPr>
              <a:t>this</a:t>
            </a:r>
            <a:r>
              <a:t> and </a:t>
            </a:r>
            <a:r>
              <a:rPr u="sng">
                <a:solidFill>
                  <a:srgbClr val="0000FF"/>
                </a:solidFill>
                <a:uFill>
                  <a:solidFill>
                    <a:srgbClr val="0000FF"/>
                  </a:solidFill>
                </a:uFill>
                <a:hlinkClick r:id="rId3" invalidUrl="" action="" tgtFrame="" tooltip="" history="1" highlightClick="0" endSnd="0"/>
              </a:rPr>
              <a:t>this</a:t>
            </a:r>
            <a:r>
              <a:t>) as  the  mechanism of "cold fusion".</a:t>
            </a:r>
          </a:p>
          <a:p>
            <a:pPr marL="228600" indent="-228600">
              <a:buSzPct val="100000"/>
              <a:buChar char="•"/>
              <a:defRPr b="1" sz="1700">
                <a:latin typeface="+mn-lt"/>
                <a:ea typeface="+mn-ea"/>
                <a:cs typeface="+mn-cs"/>
                <a:sym typeface="Helvetica"/>
              </a:defRPr>
            </a:pPr>
            <a:r>
              <a:t> The model relies on the </a:t>
            </a:r>
            <a:r>
              <a:rPr>
                <a:solidFill>
                  <a:srgbClr val="DE3845"/>
                </a:solidFill>
              </a:rPr>
              <a:t>hierarchy of Planck constants</a:t>
            </a:r>
            <a:r>
              <a:t> </a:t>
            </a:r>
            <a14:m>
              <m:oMath>
                <m:sSub>
                  <m:e>
                    <m:r>
                      <a:rPr xmlns:a="http://schemas.openxmlformats.org/drawingml/2006/main" sz="2100" i="1">
                        <a:solidFill>
                          <a:srgbClr val="DA3E3B"/>
                        </a:solidFill>
                        <a:latin typeface="Cambria Math" panose="02040503050406030204" pitchFamily="18" charset="0"/>
                      </a:rPr>
                      <m:t>h</m:t>
                    </m:r>
                  </m:e>
                  <m:sub>
                    <m:r>
                      <a:rPr xmlns:a="http://schemas.openxmlformats.org/drawingml/2006/main" sz="2100" i="1">
                        <a:solidFill>
                          <a:srgbClr val="DA3E3B"/>
                        </a:solidFill>
                        <a:latin typeface="Cambria Math" panose="02040503050406030204" pitchFamily="18" charset="0"/>
                      </a:rPr>
                      <m:t>e</m:t>
                    </m:r>
                    <m:r>
                      <a:rPr xmlns:a="http://schemas.openxmlformats.org/drawingml/2006/main" sz="2100" i="1">
                        <a:solidFill>
                          <a:srgbClr val="DA3E3B"/>
                        </a:solidFill>
                        <a:latin typeface="Cambria Math" panose="02040503050406030204" pitchFamily="18" charset="0"/>
                      </a:rPr>
                      <m:t>f</m:t>
                    </m:r>
                    <m:r>
                      <a:rPr xmlns:a="http://schemas.openxmlformats.org/drawingml/2006/main" sz="2100" i="1">
                        <a:solidFill>
                          <a:srgbClr val="DA3E3B"/>
                        </a:solidFill>
                        <a:latin typeface="Cambria Math" panose="02040503050406030204" pitchFamily="18" charset="0"/>
                      </a:rPr>
                      <m:t>f</m:t>
                    </m:r>
                  </m:sub>
                </m:sSub>
                <m:r>
                  <a:rPr xmlns:a="http://schemas.openxmlformats.org/drawingml/2006/main" sz="2100" i="1">
                    <a:solidFill>
                      <a:srgbClr val="DA3E3B"/>
                    </a:solidFill>
                    <a:latin typeface="Cambria Math" panose="02040503050406030204" pitchFamily="18" charset="0"/>
                  </a:rPr>
                  <m:t>=</m:t>
                </m:r>
                <m:r>
                  <a:rPr xmlns:a="http://schemas.openxmlformats.org/drawingml/2006/main" sz="2100" i="1">
                    <a:solidFill>
                      <a:srgbClr val="DA3E3B"/>
                    </a:solidFill>
                    <a:latin typeface="Cambria Math" panose="02040503050406030204" pitchFamily="18" charset="0"/>
                  </a:rPr>
                  <m:t>n</m:t>
                </m:r>
                <m:r>
                  <a:rPr xmlns:a="http://schemas.openxmlformats.org/drawingml/2006/main" sz="2100" i="1">
                    <a:solidFill>
                      <a:srgbClr val="DA3E3B"/>
                    </a:solidFill>
                    <a:latin typeface="Cambria Math" panose="02040503050406030204" pitchFamily="18" charset="0"/>
                  </a:rPr>
                  <m:t>×</m:t>
                </m:r>
                <m:r>
                  <a:rPr xmlns:a="http://schemas.openxmlformats.org/drawingml/2006/main" sz="2100" i="1">
                    <a:solidFill>
                      <a:srgbClr val="DA3E3B"/>
                    </a:solidFill>
                    <a:latin typeface="Cambria Math" panose="02040503050406030204" pitchFamily="18" charset="0"/>
                  </a:rPr>
                  <m:t>h</m:t>
                </m:r>
              </m:oMath>
            </a14:m>
            <a:r>
              <a:t>  (see </a:t>
            </a:r>
            <a:r>
              <a:rPr u="sng">
                <a:solidFill>
                  <a:srgbClr val="0000FF"/>
                </a:solidFill>
                <a:uFill>
                  <a:solidFill>
                    <a:srgbClr val="0000FF"/>
                  </a:solidFill>
                </a:uFill>
                <a:hlinkClick r:id="rId4" invalidUrl="" action="" tgtFrame="" tooltip="" history="1" highlightClick="0" endSnd="0"/>
              </a:rPr>
              <a:t>this</a:t>
            </a:r>
            <a:r>
              <a:t> , </a:t>
            </a:r>
            <a:r>
              <a:rPr u="sng">
                <a:solidFill>
                  <a:srgbClr val="0000FF"/>
                </a:solidFill>
                <a:uFill>
                  <a:solidFill>
                    <a:srgbClr val="0000FF"/>
                  </a:solidFill>
                </a:uFill>
                <a:hlinkClick r:id="rId5" invalidUrl="" action="" tgtFrame="" tooltip="" history="1" highlightClick="0" endSnd="0"/>
              </a:rPr>
              <a:t>this</a:t>
            </a:r>
            <a:r>
              <a:t> , </a:t>
            </a:r>
            <a:r>
              <a:rPr u="sng">
                <a:solidFill>
                  <a:srgbClr val="0000FF"/>
                </a:solidFill>
                <a:uFill>
                  <a:solidFill>
                    <a:srgbClr val="0000FF"/>
                  </a:solidFill>
                </a:uFill>
                <a:hlinkClick r:id="rId6" invalidUrl="" action="" tgtFrame="" tooltip="" history="1" highlightClick="0" endSnd="0"/>
              </a:rPr>
              <a:t>this</a:t>
            </a:r>
            <a:r>
              <a:t> and  </a:t>
            </a:r>
            <a:r>
              <a:rPr u="sng">
                <a:solidFill>
                  <a:srgbClr val="0000FF"/>
                </a:solidFill>
                <a:uFill>
                  <a:solidFill>
                    <a:srgbClr val="0000FF"/>
                  </a:solidFill>
                </a:uFill>
                <a:hlinkClick r:id="rId7" invalidUrl="" action="" tgtFrame="" tooltip="" history="1" highlightClick="0" endSnd="0"/>
              </a:rPr>
              <a:t>this</a:t>
            </a:r>
            <a:r>
              <a:t>) labelling the phases of  ordinary matter emerging at quantum criticality  and behaving like dark matter.  </a:t>
            </a:r>
            <a14:m>
              <m:oMath>
                <m:sSub>
                  <m:e>
                    <m:r>
                      <a:rPr xmlns:a="http://schemas.openxmlformats.org/drawingml/2006/main" sz="1900" i="1">
                        <a:solidFill>
                          <a:srgbClr val="DD3946"/>
                        </a:solidFill>
                        <a:latin typeface="Cambria Math" panose="02040503050406030204" pitchFamily="18" charset="0"/>
                      </a:rPr>
                      <m:t>h</m:t>
                    </m:r>
                  </m:e>
                  <m:sub>
                    <m:r>
                      <a:rPr xmlns:a="http://schemas.openxmlformats.org/drawingml/2006/main" sz="1900" i="1">
                        <a:solidFill>
                          <a:srgbClr val="DD3946"/>
                        </a:solidFill>
                        <a:latin typeface="Cambria Math" panose="02040503050406030204" pitchFamily="18" charset="0"/>
                      </a:rPr>
                      <m:t>e</m:t>
                    </m:r>
                    <m:r>
                      <a:rPr xmlns:a="http://schemas.openxmlformats.org/drawingml/2006/main" sz="1900" i="1">
                        <a:solidFill>
                          <a:srgbClr val="DD3946"/>
                        </a:solidFill>
                        <a:latin typeface="Cambria Math" panose="02040503050406030204" pitchFamily="18" charset="0"/>
                      </a:rPr>
                      <m:t>f</m:t>
                    </m:r>
                    <m:r>
                      <a:rPr xmlns:a="http://schemas.openxmlformats.org/drawingml/2006/main" sz="1900" i="1">
                        <a:solidFill>
                          <a:srgbClr val="DD3946"/>
                        </a:solidFill>
                        <a:latin typeface="Cambria Math" panose="02040503050406030204" pitchFamily="18" charset="0"/>
                      </a:rPr>
                      <m:t>f</m:t>
                    </m:r>
                  </m:sub>
                </m:sSub>
              </m:oMath>
            </a14:m>
            <a:r>
              <a:t>  implies   scaled up Compton lengths and other quantum lengths making possible quantum coherence at longer scales than usually.  The  hierarchy of Planck constants  </a:t>
            </a:r>
            <a14:m>
              <m:oMath>
                <m:sSub>
                  <m:e>
                    <m:r>
                      <a:rPr xmlns:a="http://schemas.openxmlformats.org/drawingml/2006/main" sz="2100" i="1">
                        <a:solidFill>
                          <a:srgbClr val="DB3D4C"/>
                        </a:solidFill>
                        <a:latin typeface="Cambria Math" panose="02040503050406030204" pitchFamily="18" charset="0"/>
                      </a:rPr>
                      <m:t>h</m:t>
                    </m:r>
                  </m:e>
                  <m:sub>
                    <m:r>
                      <a:rPr xmlns:a="http://schemas.openxmlformats.org/drawingml/2006/main" sz="2100" i="1">
                        <a:solidFill>
                          <a:srgbClr val="DB3D4C"/>
                        </a:solidFill>
                        <a:latin typeface="Cambria Math" panose="02040503050406030204" pitchFamily="18" charset="0"/>
                      </a:rPr>
                      <m:t>e</m:t>
                    </m:r>
                    <m:r>
                      <a:rPr xmlns:a="http://schemas.openxmlformats.org/drawingml/2006/main" sz="2100" i="1">
                        <a:solidFill>
                          <a:srgbClr val="DB3D4C"/>
                        </a:solidFill>
                        <a:latin typeface="Cambria Math" panose="02040503050406030204" pitchFamily="18" charset="0"/>
                      </a:rPr>
                      <m:t>f</m:t>
                    </m:r>
                    <m:r>
                      <a:rPr xmlns:a="http://schemas.openxmlformats.org/drawingml/2006/main" sz="2100" i="1">
                        <a:solidFill>
                          <a:srgbClr val="DB3D4C"/>
                        </a:solidFill>
                        <a:latin typeface="Cambria Math" panose="02040503050406030204" pitchFamily="18" charset="0"/>
                      </a:rPr>
                      <m:t>f</m:t>
                    </m:r>
                  </m:sub>
                </m:sSub>
                <m:r>
                  <a:rPr xmlns:a="http://schemas.openxmlformats.org/drawingml/2006/main" sz="2100" i="1">
                    <a:solidFill>
                      <a:srgbClr val="DB3D4C"/>
                    </a:solidFill>
                    <a:latin typeface="Cambria Math" panose="02040503050406030204" pitchFamily="18" charset="0"/>
                  </a:rPr>
                  <m:t>=</m:t>
                </m:r>
                <m:r>
                  <a:rPr xmlns:a="http://schemas.openxmlformats.org/drawingml/2006/main" sz="2100" i="1">
                    <a:solidFill>
                      <a:srgbClr val="DB3D4C"/>
                    </a:solidFill>
                    <a:latin typeface="Cambria Math" panose="02040503050406030204" pitchFamily="18" charset="0"/>
                  </a:rPr>
                  <m:t>n</m:t>
                </m:r>
                <m:r>
                  <a:rPr xmlns:a="http://schemas.openxmlformats.org/drawingml/2006/main" sz="2100" i="1">
                    <a:solidFill>
                      <a:srgbClr val="DB3D4C"/>
                    </a:solidFill>
                    <a:latin typeface="Cambria Math" panose="02040503050406030204" pitchFamily="18" charset="0"/>
                  </a:rPr>
                  <m:t>×</m:t>
                </m:r>
                <m:r>
                  <a:rPr xmlns:a="http://schemas.openxmlformats.org/drawingml/2006/main" sz="2100" i="1">
                    <a:solidFill>
                      <a:srgbClr val="DB3D4C"/>
                    </a:solidFill>
                    <a:latin typeface="Cambria Math" panose="02040503050406030204" pitchFamily="18" charset="0"/>
                  </a:rPr>
                  <m:t>h</m:t>
                </m:r>
              </m:oMath>
            </a14:m>
            <a:r>
              <a:t> has now a rather strong theoretical basis and reduces to number theory (see </a:t>
            </a:r>
            <a:r>
              <a:rPr u="sng">
                <a:solidFill>
                  <a:srgbClr val="0000FF"/>
                </a:solidFill>
                <a:uFill>
                  <a:solidFill>
                    <a:srgbClr val="0000FF"/>
                  </a:solidFill>
                </a:uFill>
                <a:hlinkClick r:id="rId8" invalidUrl="" action="" tgtFrame="" tooltip="" history="1" highlightClick="0" endSnd="0"/>
              </a:rPr>
              <a:t>this</a:t>
            </a:r>
            <a:r>
              <a:t>).  </a:t>
            </a:r>
            <a:r>
              <a:rPr>
                <a:solidFill>
                  <a:srgbClr val="DC3D3C"/>
                </a:solidFill>
              </a:rPr>
              <a:t>Quantum criticality</a:t>
            </a:r>
            <a:r>
              <a:t>  is essential and could help to explain the difficulties to replicate the effect.</a:t>
            </a:r>
          </a:p>
          <a:p>
            <a:pPr marL="228600" indent="-228600">
              <a:buSzPct val="100000"/>
              <a:buChar char="•"/>
              <a:defRPr b="1" sz="1700">
                <a:solidFill>
                  <a:srgbClr val="DE3843"/>
                </a:solidFill>
                <a:latin typeface="+mn-lt"/>
                <a:ea typeface="+mn-ea"/>
                <a:cs typeface="+mn-cs"/>
                <a:sym typeface="Helvetica"/>
              </a:defRPr>
            </a:pPr>
            <a:r>
              <a:t>Pollack effect</a:t>
            </a:r>
            <a:r>
              <a:rPr>
                <a:solidFill>
                  <a:srgbClr val="000000"/>
                </a:solidFill>
              </a:rPr>
              <a:t> serves as the mechanism of dark  fusion. Irradiation of water in the presence of gel phase generates negatively charged exclusion zones (EZs) inside which water has the stoichiometry </a:t>
            </a:r>
            <a14:m>
              <m:oMath>
                <m:sSub>
                  <m:e>
                    <m:r>
                      <a:rPr xmlns:a="http://schemas.openxmlformats.org/drawingml/2006/main" sz="2100" i="1">
                        <a:solidFill>
                          <a:srgbClr val="DF3731"/>
                        </a:solidFill>
                        <a:latin typeface="Cambria Math" panose="02040503050406030204" pitchFamily="18" charset="0"/>
                      </a:rPr>
                      <m:t>H</m:t>
                    </m:r>
                  </m:e>
                  <m:sub>
                    <m:r>
                      <a:rPr xmlns:a="http://schemas.openxmlformats.org/drawingml/2006/main" sz="2100" i="1">
                        <a:solidFill>
                          <a:srgbClr val="DF3731"/>
                        </a:solidFill>
                        <a:latin typeface="Cambria Math" panose="02040503050406030204" pitchFamily="18" charset="0"/>
                      </a:rPr>
                      <m:t>1.5</m:t>
                    </m:r>
                  </m:sub>
                </m:sSub>
                <m:r>
                  <a:rPr xmlns:a="http://schemas.openxmlformats.org/drawingml/2006/main" sz="2100" i="1">
                    <a:solidFill>
                      <a:srgbClr val="DF3731"/>
                    </a:solidFill>
                    <a:latin typeface="Cambria Math" panose="02040503050406030204" pitchFamily="18" charset="0"/>
                  </a:rPr>
                  <m:t>O</m:t>
                </m:r>
              </m:oMath>
            </a14:m>
            <a:r>
              <a:rPr>
                <a:solidFill>
                  <a:srgbClr val="000000"/>
                </a:solidFill>
              </a:rPr>
              <a:t>.  Every </a:t>
            </a:r>
            <a:r>
              <a:rPr>
                <a:solidFill>
                  <a:srgbClr val="EA3377"/>
                </a:solidFill>
              </a:rPr>
              <a:t>4</a:t>
            </a:r>
            <a:r>
              <a:rPr>
                <a:solidFill>
                  <a:srgbClr val="000000"/>
                </a:solidFill>
              </a:rPr>
              <a:t>:th proton must go somewhere and the TGD inspired proposal is that they go to dark protons at the monopole flux tubes of the magnetic body associated with the water. These dark protons give rise to dark nuclei with binding energies in </a:t>
            </a:r>
            <a:r>
              <a:rPr>
                <a:solidFill>
                  <a:srgbClr val="E2353D"/>
                </a:solidFill>
              </a:rPr>
              <a:t>1-10</a:t>
            </a:r>
            <a:r>
              <a:rPr>
                <a:solidFill>
                  <a:srgbClr val="000000"/>
                </a:solidFill>
              </a:rPr>
              <a:t>  </a:t>
            </a:r>
            <a:r>
              <a:rPr>
                <a:solidFill>
                  <a:srgbClr val="E8337D"/>
                </a:solidFill>
              </a:rPr>
              <a:t>keV</a:t>
            </a:r>
            <a:r>
              <a:rPr>
                <a:solidFill>
                  <a:srgbClr val="000000"/>
                </a:solidFill>
              </a:rPr>
              <a:t> range. These  in turn would transform to ordinary nuclei.</a:t>
            </a:r>
          </a:p>
          <a:p>
            <a:pPr marL="228600" indent="-228600">
              <a:buSzPct val="100000"/>
              <a:buChar char="•"/>
              <a:defRPr b="1" sz="1700">
                <a:solidFill>
                  <a:srgbClr val="DA4169"/>
                </a:solidFill>
                <a:latin typeface="+mn-lt"/>
                <a:ea typeface="+mn-ea"/>
                <a:cs typeface="+mn-cs"/>
                <a:sym typeface="Helvetica"/>
              </a:defRPr>
            </a:pPr>
            <a:r>
              <a:t>Gravitational flux tubes</a:t>
            </a:r>
            <a:r>
              <a:rPr>
                <a:solidFill>
                  <a:srgbClr val="000000"/>
                </a:solidFill>
              </a:rPr>
              <a:t> of  the Earth or Sun, with gravitational Compton length </a:t>
            </a:r>
            <a14:m>
              <m:oMath>
                <m:sSub>
                  <m:e>
                    <m:r>
                      <m:rPr>
                        <m:sty m:val="p"/>
                      </m:rPr>
                      <a:rPr xmlns:a="http://schemas.openxmlformats.org/drawingml/2006/main" sz="2100" i="1">
                        <a:solidFill>
                          <a:srgbClr val="DF3748"/>
                        </a:solidFill>
                        <a:latin typeface="Cambria Math" panose="02040503050406030204" pitchFamily="18" charset="0"/>
                      </a:rPr>
                      <m:t>Λ</m:t>
                    </m:r>
                  </m:e>
                  <m:sub>
                    <m:r>
                      <a:rPr xmlns:a="http://schemas.openxmlformats.org/drawingml/2006/main" sz="2100" i="1">
                        <a:solidFill>
                          <a:srgbClr val="DF3748"/>
                        </a:solidFill>
                        <a:latin typeface="Cambria Math" panose="02040503050406030204" pitchFamily="18" charset="0"/>
                      </a:rPr>
                      <m:t>g</m:t>
                    </m:r>
                    <m:r>
                      <a:rPr xmlns:a="http://schemas.openxmlformats.org/drawingml/2006/main" sz="2100" i="1">
                        <a:solidFill>
                          <a:srgbClr val="DF3748"/>
                        </a:solidFill>
                        <a:latin typeface="Cambria Math" panose="02040503050406030204" pitchFamily="18" charset="0"/>
                      </a:rPr>
                      <m:t>r</m:t>
                    </m:r>
                  </m:sub>
                </m:sSub>
              </m:oMath>
            </a14:m>
            <a:r>
              <a:rPr>
                <a:solidFill>
                  <a:srgbClr val="000000"/>
                </a:solidFill>
              </a:rPr>
              <a:t> equal to one half of Schwartscild radius </a:t>
            </a:r>
            <a14:m>
              <m:oMath>
                <m:sSub>
                  <m:e>
                    <m:r>
                      <a:rPr xmlns:a="http://schemas.openxmlformats.org/drawingml/2006/main" sz="2100" i="1">
                        <a:solidFill>
                          <a:srgbClr val="DF376B"/>
                        </a:solidFill>
                        <a:latin typeface="Cambria Math" panose="02040503050406030204" pitchFamily="18" charset="0"/>
                      </a:rPr>
                      <m:t>r</m:t>
                    </m:r>
                  </m:e>
                  <m:sub>
                    <m:r>
                      <a:rPr xmlns:a="http://schemas.openxmlformats.org/drawingml/2006/main" sz="2100" i="1">
                        <a:solidFill>
                          <a:srgbClr val="DF376B"/>
                        </a:solidFill>
                        <a:latin typeface="Cambria Math" panose="02040503050406030204" pitchFamily="18" charset="0"/>
                      </a:rPr>
                      <m:t>s</m:t>
                    </m:r>
                  </m:sub>
                </m:sSub>
                <m:r>
                  <a:rPr xmlns:a="http://schemas.openxmlformats.org/drawingml/2006/main" sz="2100" i="1">
                    <a:solidFill>
                      <a:srgbClr val="DF376B"/>
                    </a:solidFill>
                    <a:latin typeface="Cambria Math" panose="02040503050406030204" pitchFamily="18" charset="0"/>
                  </a:rPr>
                  <m:t>=</m:t>
                </m:r>
                <m:r>
                  <a:rPr xmlns:a="http://schemas.openxmlformats.org/drawingml/2006/main" sz="2100" i="1">
                    <a:solidFill>
                      <a:srgbClr val="DF376B"/>
                    </a:solidFill>
                    <a:latin typeface="Cambria Math" panose="02040503050406030204" pitchFamily="18" charset="0"/>
                  </a:rPr>
                  <m:t>2</m:t>
                </m:r>
                <m:r>
                  <a:rPr xmlns:a="http://schemas.openxmlformats.org/drawingml/2006/main" sz="2100" i="1">
                    <a:solidFill>
                      <a:srgbClr val="DF376B"/>
                    </a:solidFill>
                    <a:latin typeface="Cambria Math" panose="02040503050406030204" pitchFamily="18" charset="0"/>
                  </a:rPr>
                  <m:t>G</m:t>
                </m:r>
                <m:r>
                  <a:rPr xmlns:a="http://schemas.openxmlformats.org/drawingml/2006/main" sz="2100" i="1">
                    <a:solidFill>
                      <a:srgbClr val="DF376B"/>
                    </a:solidFill>
                    <a:latin typeface="Cambria Math" panose="02040503050406030204" pitchFamily="18" charset="0"/>
                  </a:rPr>
                  <m:t>M</m:t>
                </m:r>
              </m:oMath>
            </a14:m>
            <a:r>
              <a:rPr>
                <a:solidFill>
                  <a:srgbClr val="000000"/>
                </a:solidFill>
              </a:rPr>
              <a:t>, is one option.   For the Earth one has </a:t>
            </a:r>
            <a14:m>
              <m:oMath>
                <m:sSub>
                  <m:e>
                    <m:r>
                      <m:rPr>
                        <m:sty m:val="p"/>
                      </m:rPr>
                      <a:rPr xmlns:a="http://schemas.openxmlformats.org/drawingml/2006/main" sz="2100" i="1">
                        <a:solidFill>
                          <a:srgbClr val="DF374D"/>
                        </a:solidFill>
                        <a:latin typeface="Cambria Math" panose="02040503050406030204" pitchFamily="18" charset="0"/>
                      </a:rPr>
                      <m:t>Λ</m:t>
                    </m:r>
                  </m:e>
                  <m:sub>
                    <m:r>
                      <a:rPr xmlns:a="http://schemas.openxmlformats.org/drawingml/2006/main" sz="2100" i="1">
                        <a:solidFill>
                          <a:srgbClr val="DF374D"/>
                        </a:solidFill>
                        <a:latin typeface="Cambria Math" panose="02040503050406030204" pitchFamily="18" charset="0"/>
                      </a:rPr>
                      <m:t>g</m:t>
                    </m:r>
                    <m:r>
                      <a:rPr xmlns:a="http://schemas.openxmlformats.org/drawingml/2006/main" sz="2100" i="1">
                        <a:solidFill>
                          <a:srgbClr val="DF374D"/>
                        </a:solidFill>
                        <a:latin typeface="Cambria Math" panose="02040503050406030204" pitchFamily="18" charset="0"/>
                      </a:rPr>
                      <m:t>r</m:t>
                    </m:r>
                    <m:r>
                      <a:rPr xmlns:a="http://schemas.openxmlformats.org/drawingml/2006/main" sz="2100" i="1">
                        <a:solidFill>
                          <a:srgbClr val="DF374D"/>
                        </a:solidFill>
                        <a:latin typeface="Cambria Math" panose="02040503050406030204" pitchFamily="18" charset="0"/>
                      </a:rPr>
                      <m:t>,</m:t>
                    </m:r>
                    <m:r>
                      <a:rPr xmlns:a="http://schemas.openxmlformats.org/drawingml/2006/main" sz="2100" i="1">
                        <a:solidFill>
                          <a:srgbClr val="DF374D"/>
                        </a:solidFill>
                        <a:latin typeface="Cambria Math" panose="02040503050406030204" pitchFamily="18" charset="0"/>
                      </a:rPr>
                      <m:t>E</m:t>
                    </m:r>
                  </m:sub>
                </m:sSub>
                <m:r>
                  <a:rPr xmlns:a="http://schemas.openxmlformats.org/drawingml/2006/main" sz="2100" i="1">
                    <a:solidFill>
                      <a:srgbClr val="DF374D"/>
                    </a:solidFill>
                    <a:latin typeface="Cambria Math" panose="02040503050406030204" pitchFamily="18" charset="0"/>
                  </a:rPr>
                  <m:t>=</m:t>
                </m:r>
              </m:oMath>
            </a14:m>
            <a:r>
              <a:rPr>
                <a:solidFill>
                  <a:srgbClr val="000000"/>
                </a:solidFill>
              </a:rPr>
              <a:t> .</a:t>
            </a:r>
            <a:r>
              <a:rPr>
                <a:solidFill>
                  <a:srgbClr val="DF376B"/>
                </a:solidFill>
              </a:rPr>
              <a:t>5 cm</a:t>
            </a:r>
            <a:r>
              <a:rPr>
                <a:solidFill>
                  <a:srgbClr val="000000"/>
                </a:solidFill>
              </a:rPr>
              <a:t>.  For the Sun  one has with </a:t>
            </a:r>
            <a14:m>
              <m:oMath>
                <m:sSub>
                  <m:e>
                    <m:r>
                      <m:rPr>
                        <m:sty m:val="p"/>
                      </m:rPr>
                      <a:rPr xmlns:a="http://schemas.openxmlformats.org/drawingml/2006/main" sz="2100" i="1">
                        <a:solidFill>
                          <a:srgbClr val="E0368A"/>
                        </a:solidFill>
                        <a:latin typeface="Cambria Math" panose="02040503050406030204" pitchFamily="18" charset="0"/>
                      </a:rPr>
                      <m:t>Λ</m:t>
                    </m:r>
                  </m:e>
                  <m:sub>
                    <m:r>
                      <a:rPr xmlns:a="http://schemas.openxmlformats.org/drawingml/2006/main" sz="2100" i="1">
                        <a:solidFill>
                          <a:srgbClr val="E0368A"/>
                        </a:solidFill>
                        <a:latin typeface="Cambria Math" panose="02040503050406030204" pitchFamily="18" charset="0"/>
                      </a:rPr>
                      <m:t>g</m:t>
                    </m:r>
                    <m:r>
                      <a:rPr xmlns:a="http://schemas.openxmlformats.org/drawingml/2006/main" sz="2100" i="1">
                        <a:solidFill>
                          <a:srgbClr val="E0368A"/>
                        </a:solidFill>
                        <a:latin typeface="Cambria Math" panose="02040503050406030204" pitchFamily="18" charset="0"/>
                      </a:rPr>
                      <m:t>r</m:t>
                    </m:r>
                    <m:r>
                      <a:rPr xmlns:a="http://schemas.openxmlformats.org/drawingml/2006/main" sz="2100" i="1">
                        <a:solidFill>
                          <a:srgbClr val="E0368A"/>
                        </a:solidFill>
                        <a:latin typeface="Cambria Math" panose="02040503050406030204" pitchFamily="18" charset="0"/>
                      </a:rPr>
                      <m:t>,</m:t>
                    </m:r>
                    <m:r>
                      <a:rPr xmlns:a="http://schemas.openxmlformats.org/drawingml/2006/main" sz="2100" i="1">
                        <a:solidFill>
                          <a:srgbClr val="E0368A"/>
                        </a:solidFill>
                        <a:latin typeface="Cambria Math" panose="02040503050406030204" pitchFamily="18" charset="0"/>
                      </a:rPr>
                      <m:t>S</m:t>
                    </m:r>
                  </m:sub>
                </m:sSub>
                <m:r>
                  <a:rPr xmlns:a="http://schemas.openxmlformats.org/drawingml/2006/main" sz="2100" i="1">
                    <a:solidFill>
                      <a:srgbClr val="E0368A"/>
                    </a:solidFill>
                    <a:latin typeface="Cambria Math" panose="02040503050406030204" pitchFamily="18" charset="0"/>
                  </a:rPr>
                  <m:t>=</m:t>
                </m:r>
              </m:oMath>
            </a14:m>
            <a14:m>
              <m:oMath>
                <m:f>
                  <m:fPr>
                    <m:ctrlPr>
                      <a:rPr xmlns:a="http://schemas.openxmlformats.org/drawingml/2006/main" sz="2100" i="1">
                        <a:solidFill>
                          <a:srgbClr val="E0368A"/>
                        </a:solidFill>
                        <a:latin typeface="Cambria Math" panose="02040503050406030204" pitchFamily="18" charset="0"/>
                      </a:rPr>
                    </m:ctrlPr>
                    <m:type m:val="lin"/>
                  </m:fPr>
                  <m:num>
                    <m:sSub>
                      <m:e>
                        <m:r>
                          <a:rPr xmlns:a="http://schemas.openxmlformats.org/drawingml/2006/main" sz="2100" i="1">
                            <a:solidFill>
                              <a:srgbClr val="E0368A"/>
                            </a:solidFill>
                            <a:latin typeface="Cambria Math" panose="02040503050406030204" pitchFamily="18" charset="0"/>
                          </a:rPr>
                          <m:t>R</m:t>
                        </m:r>
                      </m:e>
                      <m:sub>
                        <m:r>
                          <a:rPr xmlns:a="http://schemas.openxmlformats.org/drawingml/2006/main" sz="2100" i="1">
                            <a:solidFill>
                              <a:srgbClr val="E0368A"/>
                            </a:solidFill>
                            <a:latin typeface="Cambria Math" panose="02040503050406030204" pitchFamily="18" charset="0"/>
                          </a:rPr>
                          <m:t>E</m:t>
                        </m:r>
                      </m:sub>
                    </m:sSub>
                  </m:num>
                  <m:den>
                    <m:r>
                      <a:rPr xmlns:a="http://schemas.openxmlformats.org/drawingml/2006/main" sz="2100" i="1">
                        <a:solidFill>
                          <a:srgbClr val="E0368A"/>
                        </a:solidFill>
                        <a:latin typeface="Cambria Math" panose="02040503050406030204" pitchFamily="18" charset="0"/>
                      </a:rPr>
                      <m:t>2</m:t>
                    </m:r>
                  </m:den>
                </m:f>
              </m:oMath>
            </a14:m>
            <a:r>
              <a:rPr>
                <a:solidFill>
                  <a:srgbClr val="000000"/>
                </a:solidFill>
              </a:rPr>
              <a:t>, where </a:t>
            </a:r>
            <a14:m>
              <m:oMath>
                <m:sSub>
                  <m:e>
                    <m:r>
                      <a:rPr xmlns:a="http://schemas.openxmlformats.org/drawingml/2006/main" sz="2050" i="1">
                        <a:solidFill>
                          <a:srgbClr val="E93331"/>
                        </a:solidFill>
                        <a:latin typeface="Cambria Math" panose="02040503050406030204" pitchFamily="18" charset="0"/>
                      </a:rPr>
                      <m:t>R</m:t>
                    </m:r>
                  </m:e>
                  <m:sub>
                    <m:r>
                      <a:rPr xmlns:a="http://schemas.openxmlformats.org/drawingml/2006/main" sz="2050" i="1">
                        <a:solidFill>
                          <a:srgbClr val="E93331"/>
                        </a:solidFill>
                        <a:latin typeface="Cambria Math" panose="02040503050406030204" pitchFamily="18" charset="0"/>
                      </a:rPr>
                      <m:t>E</m:t>
                    </m:r>
                  </m:sub>
                </m:sSub>
              </m:oMath>
            </a14:m>
            <a:r>
              <a:rPr>
                <a:solidFill>
                  <a:srgbClr val="000000"/>
                </a:solidFill>
              </a:rPr>
              <a:t> is the radius of Earth. There are  also  options characterized by much smaller effective Planck constant.  In particular, negatively charged systems involve magnetic body characterized by </a:t>
            </a:r>
            <a:r>
              <a:rPr>
                <a:solidFill>
                  <a:srgbClr val="DB4059"/>
                </a:solidFill>
              </a:rPr>
              <a:t>electric Planck constant </a:t>
            </a:r>
            <a:r>
              <a:rPr>
                <a:solidFill>
                  <a:srgbClr val="000000"/>
                </a:solidFill>
              </a:rPr>
              <a:t>proportional to the total charge of the system (DNA, cell, and Earth are basic examples).</a:t>
            </a:r>
            <a:endParaRPr>
              <a:solidFill>
                <a:srgbClr val="000000"/>
              </a:solidFill>
            </a:endParaRPr>
          </a:p>
        </p:txBody>
      </p:sp>
      <p:pic>
        <p:nvPicPr>
          <p:cNvPr id="211" name="Audio Recording.m4a" descr="Audio Recording.m4a"/>
          <p:cNvPicPr>
            <a:picLocks noChangeAspect="0"/>
          </p:cNvPicPr>
          <p:nvPr>
            <a:audioFile r:link="rId9"/>
            <p:extLst>
              <p:ext uri="{DAA4B4D4-6D71-4841-9C94-3DE7FCFB9230}">
                <p14:media xmlns:p14="http://schemas.microsoft.com/office/powerpoint/2010/main" r:embed="rId10"/>
              </p:ext>
            </p:extLst>
          </p:nvPr>
        </p:nvPicPr>
        <p:blipFill>
          <a:blip r:embed="rId11">
            <a:extLst/>
          </a:blip>
          <a:stretch>
            <a:fillRect/>
          </a:stretch>
        </p:blipFill>
        <p:spPr>
          <a:xfrm>
            <a:off x="9875519" y="8046719"/>
            <a:ext cx="571501" cy="57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260361666" fill="hold"/>
                                        <p:tgtEl>
                                          <p:spTgt spid="211"/>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21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3" name="1.  New view of space-time and fields provided by  Topological Geometrodynamics (TGD) .…"/>
          <p:cNvSpPr txBox="1"/>
          <p:nvPr/>
        </p:nvSpPr>
        <p:spPr>
          <a:xfrm>
            <a:off x="528146" y="1747938"/>
            <a:ext cx="11948508" cy="5861201"/>
          </a:xfrm>
          <a:prstGeom prst="rect">
            <a:avLst/>
          </a:prstGeom>
          <a:ln w="12700">
            <a:miter lim="400000"/>
          </a:ln>
          <a:extLst>
            <a:ext uri="{C572A759-6A51-4108-AA02-DFA0A04FC94B}">
              <ma14:wrappingTextBoxFlag xmlns:ma14="http://schemas.microsoft.com/office/mac/drawingml/2011/main" val="1"/>
            </a:ext>
          </a:extLst>
        </p:spPr>
        <p:txBody>
          <a:bodyPr lIns="24383" tIns="24383" rIns="24383" bIns="24383">
            <a:spAutoFit/>
          </a:bodyPr>
          <a:lstStyle/>
          <a:p>
            <a:pPr>
              <a:defRPr b="1" sz="2300">
                <a:latin typeface="+mn-lt"/>
                <a:ea typeface="+mn-ea"/>
                <a:cs typeface="+mn-cs"/>
                <a:sym typeface="Helvetica"/>
              </a:defRPr>
            </a:pPr>
            <a:r>
              <a:t>2.  Dark fusion </a:t>
            </a:r>
          </a:p>
          <a:p>
            <a:pPr marL="353288" indent="-353288">
              <a:buSzPct val="100000"/>
              <a:buChar char="•"/>
              <a:defRPr b="1" sz="1700">
                <a:latin typeface="+mn-lt"/>
                <a:ea typeface="+mn-ea"/>
                <a:cs typeface="+mn-cs"/>
                <a:sym typeface="Helvetica"/>
              </a:defRPr>
            </a:pPr>
            <a:r>
              <a:t>Dark fusion would generate dark nuclear strings as dark proton sequences at monopole flux tubes.  At the flux tubes protons would have </a:t>
            </a:r>
            <a14:m>
              <m:oMath>
                <m:sSub>
                  <m:e>
                    <m:r>
                      <a:rPr xmlns:a="http://schemas.openxmlformats.org/drawingml/2006/main" sz="2100" i="1">
                        <a:solidFill>
                          <a:srgbClr val="E7336D"/>
                        </a:solidFill>
                        <a:latin typeface="Cambria Math" panose="02040503050406030204" pitchFamily="18" charset="0"/>
                      </a:rPr>
                      <m:t>h</m:t>
                    </m:r>
                  </m:e>
                  <m:sub>
                    <m:r>
                      <a:rPr xmlns:a="http://schemas.openxmlformats.org/drawingml/2006/main" sz="2100" i="1">
                        <a:solidFill>
                          <a:srgbClr val="E7336D"/>
                        </a:solidFill>
                        <a:latin typeface="Cambria Math" panose="02040503050406030204" pitchFamily="18" charset="0"/>
                      </a:rPr>
                      <m:t>e</m:t>
                    </m:r>
                    <m:r>
                      <a:rPr xmlns:a="http://schemas.openxmlformats.org/drawingml/2006/main" sz="2100" i="1">
                        <a:solidFill>
                          <a:srgbClr val="E7336D"/>
                        </a:solidFill>
                        <a:latin typeface="Cambria Math" panose="02040503050406030204" pitchFamily="18" charset="0"/>
                      </a:rPr>
                      <m:t>f</m:t>
                    </m:r>
                    <m:r>
                      <a:rPr xmlns:a="http://schemas.openxmlformats.org/drawingml/2006/main" sz="2100" i="1">
                        <a:solidFill>
                          <a:srgbClr val="E7336D"/>
                        </a:solidFill>
                        <a:latin typeface="Cambria Math" panose="02040503050406030204" pitchFamily="18" charset="0"/>
                      </a:rPr>
                      <m:t>f</m:t>
                    </m:r>
                  </m:sub>
                </m:sSub>
                <m:r>
                  <a:rPr xmlns:a="http://schemas.openxmlformats.org/drawingml/2006/main" sz="2100" i="1">
                    <a:solidFill>
                      <a:srgbClr val="E7336D"/>
                    </a:solidFill>
                    <a:latin typeface="Cambria Math" panose="02040503050406030204" pitchFamily="18" charset="0"/>
                  </a:rPr>
                  <m:t>=</m:t>
                </m:r>
                <m:r>
                  <a:rPr xmlns:a="http://schemas.openxmlformats.org/drawingml/2006/main" sz="2100" i="1">
                    <a:solidFill>
                      <a:srgbClr val="E7336D"/>
                    </a:solidFill>
                    <a:latin typeface="Cambria Math" panose="02040503050406030204" pitchFamily="18" charset="0"/>
                  </a:rPr>
                  <m:t>n</m:t>
                </m:r>
                <m:r>
                  <a:rPr xmlns:a="http://schemas.openxmlformats.org/drawingml/2006/main" sz="2100" i="1">
                    <a:solidFill>
                      <a:srgbClr val="E7336D"/>
                    </a:solidFill>
                    <a:latin typeface="Cambria Math" panose="02040503050406030204" pitchFamily="18" charset="0"/>
                  </a:rPr>
                  <m:t>×</m:t>
                </m:r>
                <m:r>
                  <a:rPr xmlns:a="http://schemas.openxmlformats.org/drawingml/2006/main" sz="2100" i="1">
                    <a:solidFill>
                      <a:srgbClr val="E7336D"/>
                    </a:solidFill>
                    <a:latin typeface="Cambria Math" panose="02040503050406030204" pitchFamily="18" charset="0"/>
                  </a:rPr>
                  <m:t>h</m:t>
                </m:r>
              </m:oMath>
            </a14:m>
            <a:r>
              <a:t> and form </a:t>
            </a:r>
            <a:r>
              <a:rPr>
                <a:solidFill>
                  <a:srgbClr val="DB4084"/>
                </a:solidFill>
              </a:rPr>
              <a:t>dark  nuclear strings</a:t>
            </a:r>
            <a:r>
              <a:t>. Also ordinary nuclei are  predicted to be string like entities (see  </a:t>
            </a:r>
            <a:r>
              <a:rPr u="sng">
                <a:solidFill>
                  <a:srgbClr val="0000FF"/>
                </a:solidFill>
                <a:uFill>
                  <a:solidFill>
                    <a:srgbClr val="0000FF"/>
                  </a:solidFill>
                </a:uFill>
                <a:hlinkClick r:id="rId2" invalidUrl="" action="" tgtFrame="" tooltip="" history="1" highlightClick="0" endSnd="0"/>
              </a:rPr>
              <a:t>this</a:t>
            </a:r>
            <a:r>
              <a:t>). </a:t>
            </a:r>
          </a:p>
          <a:p>
            <a:pPr marL="353288" indent="-353288">
              <a:buSzPct val="100000"/>
              <a:buChar char="•"/>
              <a:defRPr b="1" sz="1700">
                <a:latin typeface="+mn-lt"/>
                <a:ea typeface="+mn-ea"/>
                <a:cs typeface="+mn-cs"/>
                <a:sym typeface="Helvetica"/>
              </a:defRPr>
            </a:pPr>
            <a:r>
              <a:t>What about </a:t>
            </a:r>
            <a:r>
              <a:rPr>
                <a:solidFill>
                  <a:srgbClr val="DB3F60"/>
                </a:solidFill>
              </a:rPr>
              <a:t>dark nuclei with neutrons</a:t>
            </a:r>
            <a:r>
              <a:t>? Spontaneous beta decays of protons could take place inside dark nuclei just as they occur inside ordinary nuclei. If the weak interactions are as  strong as electromagnetic interactions (large value of </a:t>
            </a:r>
            <a14:m>
              <m:oMath>
                <m:sSub>
                  <m:e>
                    <m:r>
                      <a:rPr xmlns:a="http://schemas.openxmlformats.org/drawingml/2006/main" sz="1900" i="1">
                        <a:solidFill>
                          <a:srgbClr val="DF374C"/>
                        </a:solidFill>
                        <a:latin typeface="Cambria Math" panose="02040503050406030204" pitchFamily="18" charset="0"/>
                      </a:rPr>
                      <m:t>h</m:t>
                    </m:r>
                  </m:e>
                  <m:sub>
                    <m:r>
                      <a:rPr xmlns:a="http://schemas.openxmlformats.org/drawingml/2006/main" sz="1900" i="1">
                        <a:solidFill>
                          <a:srgbClr val="DF374C"/>
                        </a:solidFill>
                        <a:latin typeface="Cambria Math" panose="02040503050406030204" pitchFamily="18" charset="0"/>
                      </a:rPr>
                      <m:t>e</m:t>
                    </m:r>
                    <m:r>
                      <a:rPr xmlns:a="http://schemas.openxmlformats.org/drawingml/2006/main" sz="1900" i="1">
                        <a:solidFill>
                          <a:srgbClr val="DF374C"/>
                        </a:solidFill>
                        <a:latin typeface="Cambria Math" panose="02040503050406030204" pitchFamily="18" charset="0"/>
                      </a:rPr>
                      <m:t>f</m:t>
                    </m:r>
                    <m:r>
                      <a:rPr xmlns:a="http://schemas.openxmlformats.org/drawingml/2006/main" sz="1900" i="1">
                        <a:solidFill>
                          <a:srgbClr val="DF374C"/>
                        </a:solidFill>
                        <a:latin typeface="Cambria Math" panose="02040503050406030204" pitchFamily="18" charset="0"/>
                      </a:rPr>
                      <m:t>f</m:t>
                    </m:r>
                  </m:sub>
                </m:sSub>
              </m:oMath>
            </a14:m>
            <a:r>
              <a:t>), dark nuclei could rapidly transform to   stable dark nuclei containing neutrons. </a:t>
            </a:r>
          </a:p>
          <a:p>
            <a:pPr marL="353288" indent="-353288">
              <a:buSzPct val="100000"/>
              <a:buChar char="•"/>
              <a:defRPr b="1" sz="1700">
                <a:latin typeface="+mn-lt"/>
                <a:ea typeface="+mn-ea"/>
                <a:cs typeface="+mn-cs"/>
                <a:sym typeface="Helvetica"/>
              </a:defRPr>
            </a:pPr>
            <a:r>
              <a:t> If the transformation to ordinary nuclei  occurs slowly, the isotope ratios of dark nuclei could stabilize.  If the dark stability  means the same as the ordinary stability,  also the isotope ratios of the produced ordinary nuclei would be same as in Nature. There are some indications for this.</a:t>
            </a:r>
          </a:p>
          <a:p>
            <a:pPr marL="353288" indent="-353288">
              <a:buSzPct val="100000"/>
              <a:buChar char="•"/>
              <a:defRPr b="1" sz="1700">
                <a:latin typeface="+mn-lt"/>
                <a:ea typeface="+mn-ea"/>
                <a:cs typeface="+mn-cs"/>
                <a:sym typeface="Helvetica"/>
              </a:defRPr>
            </a:pPr>
            <a:r>
              <a:t>Dark  nucleosynthesis  could  serve as  the mechanism of nucleosynthesis </a:t>
            </a:r>
            <a:r>
              <a:rPr>
                <a:solidFill>
                  <a:srgbClr val="DB3F66"/>
                </a:solidFill>
              </a:rPr>
              <a:t>outside   stellar interiors</a:t>
            </a:r>
            <a:r>
              <a:t>. This mechanism could allow at least the generation of </a:t>
            </a:r>
            <a:r>
              <a:rPr>
                <a:solidFill>
                  <a:srgbClr val="DD3A42"/>
                </a:solidFill>
              </a:rPr>
              <a:t>nuclei heavier than Fe,</a:t>
            </a:r>
            <a:r>
              <a:t> not possible inside stars. Supernova explosions would not be needed. Also  the formation of </a:t>
            </a:r>
            <a:r>
              <a:rPr>
                <a:solidFill>
                  <a:srgbClr val="DC3D5C"/>
                </a:solidFill>
              </a:rPr>
              <a:t>protostars </a:t>
            </a:r>
            <a:r>
              <a:t>could begin  with dark  fusion, which gradually heats up the system so that the ordinary fusion is  eventually ignited. What about </a:t>
            </a:r>
            <a:r>
              <a:rPr>
                <a:solidFill>
                  <a:srgbClr val="DE394A"/>
                </a:solidFill>
              </a:rPr>
              <a:t>stellar interiors</a:t>
            </a:r>
            <a:r>
              <a:t>?</a:t>
            </a:r>
          </a:p>
          <a:p>
            <a:pPr marL="374072" indent="-374072">
              <a:buSzPct val="100000"/>
              <a:buChar char="•"/>
              <a:defRPr b="1" sz="1800">
                <a:latin typeface="Proxima Nova"/>
                <a:ea typeface="Proxima Nova"/>
                <a:cs typeface="Proxima Nova"/>
                <a:sym typeface="Proxima Nova"/>
              </a:defRPr>
            </a:pPr>
            <a:r>
              <a:t>The simplest possibility is that the dark protons are just added to the growing dark nuclear string. Besides protons, also deuterons and even  heavier nuclei, can end up to the magnetic flux tubes. They would however preserve their size and only the distances between them would be scaled to about </a:t>
            </a:r>
            <a:r>
              <a:rPr>
                <a:solidFill>
                  <a:srgbClr val="DE3950"/>
                </a:solidFill>
              </a:rPr>
              <a:t>electron Compton length </a:t>
            </a:r>
            <a:r>
              <a:t>on the basis of the data provided by Holmlid's experiments  (see </a:t>
            </a:r>
            <a:r>
              <a:rPr u="sng">
                <a:solidFill>
                  <a:srgbClr val="0000FF"/>
                </a:solidFill>
                <a:uFill>
                  <a:solidFill>
                    <a:srgbClr val="0000FF"/>
                  </a:solidFill>
                </a:uFill>
                <a:hlinkClick r:id="rId3" invalidUrl="" action="" tgtFrame="" tooltip="" history="1" highlightClick="0" endSnd="0"/>
              </a:rPr>
              <a:t>this </a:t>
            </a:r>
            <a:r>
              <a:t>and </a:t>
            </a:r>
            <a:r>
              <a:rPr u="sng">
                <a:solidFill>
                  <a:srgbClr val="0000FF"/>
                </a:solidFill>
                <a:uFill>
                  <a:solidFill>
                    <a:srgbClr val="0000FF"/>
                  </a:solidFill>
                </a:uFill>
                <a:hlinkClick r:id="rId4" invalidUrl="" action="" tgtFrame="" tooltip="" history="1" highlightClick="0" endSnd="0"/>
              </a:rPr>
              <a:t>this</a:t>
            </a:r>
            <a:r>
              <a:t>) .</a:t>
            </a:r>
          </a:p>
        </p:txBody>
      </p:sp>
      <p:pic>
        <p:nvPicPr>
          <p:cNvPr id="214" name="Audio Recording.m4a" descr="Audio Recording.m4a"/>
          <p:cNvPicPr>
            <a:picLocks noChangeAspect="0"/>
          </p:cNvPicPr>
          <p:nvPr>
            <a:audioFile r:link="rId5"/>
            <p:extLst>
              <p:ext uri="{DAA4B4D4-6D71-4841-9C94-3DE7FCFB9230}">
                <p14:media xmlns:p14="http://schemas.microsoft.com/office/powerpoint/2010/main" r:embed="rId6"/>
              </p:ext>
            </p:extLst>
          </p:nvPr>
        </p:nvPicPr>
        <p:blipFill>
          <a:blip r:embed="rId7">
            <a:extLst/>
          </a:blip>
          <a:stretch>
            <a:fillRect/>
          </a:stretch>
        </p:blipFill>
        <p:spPr>
          <a:xfrm>
            <a:off x="9618133" y="7288106"/>
            <a:ext cx="571501" cy="57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224458333" fill="hold"/>
                                        <p:tgtEl>
                                          <p:spTgt spid="214"/>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21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6" name="1.  New view of space-time and fields provided by  Topological Geometrodynamics (TGD) .…"/>
          <p:cNvSpPr txBox="1"/>
          <p:nvPr/>
        </p:nvSpPr>
        <p:spPr>
          <a:xfrm>
            <a:off x="528146" y="1785252"/>
            <a:ext cx="11948508" cy="5961232"/>
          </a:xfrm>
          <a:prstGeom prst="rect">
            <a:avLst/>
          </a:prstGeom>
          <a:ln w="12700">
            <a:miter lim="400000"/>
          </a:ln>
          <a:extLst>
            <a:ext uri="{C572A759-6A51-4108-AA02-DFA0A04FC94B}">
              <ma14:wrappingTextBoxFlag xmlns:ma14="http://schemas.microsoft.com/office/mac/drawingml/2011/main" val="1"/>
            </a:ext>
          </a:extLst>
        </p:spPr>
        <p:txBody>
          <a:bodyPr lIns="24383" tIns="24383" rIns="24383" bIns="24383">
            <a:spAutoFit/>
          </a:bodyPr>
          <a:lstStyle/>
          <a:p>
            <a:pPr>
              <a:defRPr b="1" sz="2300">
                <a:latin typeface="+mn-lt"/>
                <a:ea typeface="+mn-ea"/>
                <a:cs typeface="+mn-cs"/>
                <a:sym typeface="Helvetica"/>
              </a:defRPr>
            </a:pPr>
            <a:r>
              <a:t>3. The origin of  negative ions  in Tohoku experiments</a:t>
            </a:r>
          </a:p>
          <a:p>
            <a:pPr>
              <a:defRPr b="1" sz="1700">
                <a:latin typeface="+mn-lt"/>
                <a:ea typeface="+mn-ea"/>
                <a:cs typeface="+mn-cs"/>
                <a:sym typeface="Helvetica"/>
              </a:defRPr>
            </a:pPr>
            <a:r>
              <a:t>The presence of ions </a:t>
            </a:r>
            <a:r>
              <a:rPr>
                <a:solidFill>
                  <a:srgbClr val="E13534"/>
                </a:solidFill>
              </a:rPr>
              <a:t>Ni</a:t>
            </a:r>
            <a14:m>
              <m:oMath>
                <m:sSup>
                  <m:e/>
                  <m:sup>
                    <m:r>
                      <a:rPr xmlns:a="http://schemas.openxmlformats.org/drawingml/2006/main" sz="2550" i="1">
                        <a:solidFill>
                          <a:srgbClr val="E13533"/>
                        </a:solidFill>
                        <a:latin typeface="Cambria Math" panose="02040503050406030204" pitchFamily="18" charset="0"/>
                      </a:rPr>
                      <m:t>-</m:t>
                    </m:r>
                  </m:sup>
                </m:sSup>
              </m:oMath>
            </a14:m>
            <a:r>
              <a:rPr>
                <a:solidFill>
                  <a:srgbClr val="E13534"/>
                </a:solidFill>
              </a:rPr>
              <a:t>, Cu</a:t>
            </a:r>
            <a14:m>
              <m:oMath>
                <m:sSup>
                  <m:e/>
                  <m:sup>
                    <m:r>
                      <a:rPr xmlns:a="http://schemas.openxmlformats.org/drawingml/2006/main" sz="2550" i="1">
                        <a:solidFill>
                          <a:srgbClr val="E13533"/>
                        </a:solidFill>
                        <a:latin typeface="Cambria Math" panose="02040503050406030204" pitchFamily="18" charset="0"/>
                      </a:rPr>
                      <m:t>-</m:t>
                    </m:r>
                  </m:sup>
                </m:sSup>
              </m:oMath>
            </a14:m>
            <a:r>
              <a:rPr>
                <a:solidFill>
                  <a:srgbClr val="E13534"/>
                </a:solidFill>
              </a:rPr>
              <a:t>, C</a:t>
            </a:r>
            <a14:m>
              <m:oMath>
                <m:sSup>
                  <m:e/>
                  <m:sup>
                    <m:r>
                      <a:rPr xmlns:a="http://schemas.openxmlformats.org/drawingml/2006/main" sz="2550" i="1">
                        <a:solidFill>
                          <a:srgbClr val="E13533"/>
                        </a:solidFill>
                        <a:latin typeface="Cambria Math" panose="02040503050406030204" pitchFamily="18" charset="0"/>
                      </a:rPr>
                      <m:t>-</m:t>
                    </m:r>
                  </m:sup>
                </m:sSup>
              </m:oMath>
            </a14:m>
            <a:r>
              <a:rPr>
                <a:solidFill>
                  <a:srgbClr val="E13534"/>
                </a:solidFill>
              </a:rPr>
              <a:t>, Si</a:t>
            </a:r>
            <a14:m>
              <m:oMath>
                <m:sSup>
                  <m:e/>
                  <m:sup>
                    <m:r>
                      <a:rPr xmlns:a="http://schemas.openxmlformats.org/drawingml/2006/main" sz="2550" i="1">
                        <a:solidFill>
                          <a:srgbClr val="E13533"/>
                        </a:solidFill>
                        <a:latin typeface="Cambria Math" panose="02040503050406030204" pitchFamily="18" charset="0"/>
                      </a:rPr>
                      <m:t>-</m:t>
                    </m:r>
                  </m:sup>
                </m:sSup>
              </m:oMath>
            </a14:m>
            <a:r>
              <a:rPr>
                <a:solidFill>
                  <a:srgbClr val="E13534"/>
                </a:solidFill>
              </a:rPr>
              <a:t>,O </a:t>
            </a:r>
            <a14:m>
              <m:oMath>
                <m:sSup>
                  <m:e/>
                  <m:sup>
                    <m:r>
                      <a:rPr xmlns:a="http://schemas.openxmlformats.org/drawingml/2006/main" sz="2550" i="1">
                        <a:solidFill>
                          <a:srgbClr val="E13533"/>
                        </a:solidFill>
                        <a:latin typeface="Cambria Math" panose="02040503050406030204" pitchFamily="18" charset="0"/>
                      </a:rPr>
                      <m:t>-</m:t>
                    </m:r>
                  </m:sup>
                </m:sSup>
              </m:oMath>
            </a14:m>
            <a:r>
              <a:rPr>
                <a:solidFill>
                  <a:srgbClr val="E13534"/>
                </a:solidFill>
              </a:rPr>
              <a:t>, H</a:t>
            </a:r>
            <a14:m>
              <m:oMath>
                <m:sSup>
                  <m:e/>
                  <m:sup>
                    <m:r>
                      <a:rPr xmlns:a="http://schemas.openxmlformats.org/drawingml/2006/main" sz="2550" i="1">
                        <a:solidFill>
                          <a:srgbClr val="E13533"/>
                        </a:solidFill>
                        <a:latin typeface="Cambria Math" panose="02040503050406030204" pitchFamily="18" charset="0"/>
                      </a:rPr>
                      <m:t>-</m:t>
                    </m:r>
                  </m:sup>
                </m:sSup>
              </m:oMath>
            </a14:m>
            <a:r>
              <a:t>  ions in the target serves as  a guideline.  In TGD, Pollack effect generating EZs,  would serve as the ionization mechanism producing </a:t>
            </a:r>
            <a:r>
              <a:rPr>
                <a:solidFill>
                  <a:srgbClr val="E8333D"/>
                </a:solidFill>
              </a:rPr>
              <a:t>HO</a:t>
            </a:r>
            <a14:m>
              <m:oMath>
                <m:sSup>
                  <m:e/>
                  <m:sup>
                    <m:r>
                      <a:rPr xmlns:a="http://schemas.openxmlformats.org/drawingml/2006/main" sz="2550" i="1">
                        <a:solidFill>
                          <a:srgbClr val="E8333D"/>
                        </a:solidFill>
                        <a:latin typeface="Cambria Math" panose="02040503050406030204" pitchFamily="18" charset="0"/>
                      </a:rPr>
                      <m:t>-</m:t>
                    </m:r>
                  </m:sup>
                </m:sSup>
              </m:oMath>
            </a14:m>
            <a:r>
              <a:rPr>
                <a:solidFill>
                  <a:srgbClr val="E8333D"/>
                </a:solidFill>
              </a:rPr>
              <a:t>  </a:t>
            </a:r>
            <a:r>
              <a:t>ions. </a:t>
            </a:r>
          </a:p>
          <a:p>
            <a:pPr marL="228600" indent="-228600">
              <a:buSzPct val="100000"/>
              <a:buChar char="•"/>
              <a:defRPr b="1" sz="1700">
                <a:latin typeface="+mn-lt"/>
                <a:ea typeface="+mn-ea"/>
                <a:cs typeface="+mn-cs"/>
                <a:sym typeface="Helvetica"/>
              </a:defRPr>
            </a:pPr>
            <a:r>
              <a:t>What is remarkable is the appearance of </a:t>
            </a:r>
            <a:r>
              <a:rPr>
                <a:solidFill>
                  <a:srgbClr val="E23544"/>
                </a:solidFill>
              </a:rPr>
              <a:t>O</a:t>
            </a:r>
            <a14:m>
              <m:oMath>
                <m:sSup>
                  <m:e/>
                  <m:sup>
                    <m:r>
                      <a:rPr xmlns:a="http://schemas.openxmlformats.org/drawingml/2006/main" sz="2550" i="1">
                        <a:solidFill>
                          <a:srgbClr val="E23444"/>
                        </a:solidFill>
                        <a:latin typeface="Cambria Math" panose="02040503050406030204" pitchFamily="18" charset="0"/>
                      </a:rPr>
                      <m:t>-</m:t>
                    </m:r>
                  </m:sup>
                </m:sSup>
              </m:oMath>
            </a14:m>
            <a:r>
              <a:t>.  The Coulomb wall makes   it very implausible that  the creation of an  ordinary  alpha particle in LENR could   induce the transmutation of </a:t>
            </a:r>
            <a:r>
              <a:rPr>
                <a:solidFill>
                  <a:srgbClr val="E33467"/>
                </a:solidFill>
              </a:rPr>
              <a:t>C</a:t>
            </a:r>
            <a:r>
              <a:t> to </a:t>
            </a:r>
            <a:r>
              <a:rPr>
                <a:solidFill>
                  <a:srgbClr val="E23567"/>
                </a:solidFill>
              </a:rPr>
              <a:t>O</a:t>
            </a:r>
            <a:r>
              <a:t>. Could the oxygen be produced by dark fusion? It is difficult to see  why  oxygen should  have such a preferred role as a reaction product in dark fusion favouring light nuclei? </a:t>
            </a:r>
          </a:p>
          <a:p>
            <a:pPr marL="228600" indent="-228600">
              <a:buSzPct val="100000"/>
              <a:buChar char="•"/>
              <a:defRPr b="1" sz="1700">
                <a:latin typeface="+mn-lt"/>
                <a:ea typeface="+mn-ea"/>
                <a:cs typeface="+mn-cs"/>
                <a:sym typeface="Helvetica"/>
              </a:defRPr>
            </a:pPr>
            <a:r>
              <a:t>Could the oxygen enter the target during the first phase when the pressurized hydrogen gas is present together with air,  as the statement that air was evacuated after the first stage, suggests?  Iwamura has  stated that nitrogen </a:t>
            </a:r>
            <a:r>
              <a:rPr>
                <a:solidFill>
                  <a:srgbClr val="E03672"/>
                </a:solidFill>
              </a:rPr>
              <a:t>N</a:t>
            </a:r>
            <a:r>
              <a:t>, also present in air, is not detected in the target so that the leakage of </a:t>
            </a:r>
            <a:r>
              <a:rPr>
                <a:solidFill>
                  <a:srgbClr val="E33448"/>
                </a:solidFill>
              </a:rPr>
              <a:t>O</a:t>
            </a:r>
            <a:r>
              <a:t> to the target looks implausible.  Could a leakage of oxygen to the target rely on a </a:t>
            </a:r>
            <a:r>
              <a:rPr>
                <a:solidFill>
                  <a:srgbClr val="DD3A4D"/>
                </a:solidFill>
              </a:rPr>
              <a:t>less direct mechanism</a:t>
            </a:r>
            <a:r>
              <a:t>?  </a:t>
            </a:r>
          </a:p>
          <a:p>
            <a:pPr marL="228600" indent="-228600">
              <a:buSzPct val="100000"/>
              <a:buChar char="•"/>
              <a:defRPr b="1" sz="1700">
                <a:latin typeface="+mn-lt"/>
                <a:ea typeface="+mn-ea"/>
                <a:cs typeface="+mn-cs"/>
                <a:sym typeface="Helvetica"/>
              </a:defRPr>
            </a:pPr>
            <a:r>
              <a:t>Oxygen  and  hydrogen appear as molecules. </a:t>
            </a:r>
            <a:r>
              <a:rPr>
                <a:solidFill>
                  <a:srgbClr val="E33582"/>
                </a:solidFill>
              </a:rPr>
              <a:t>O</a:t>
            </a:r>
            <a14:m>
              <m:oMath>
                <m:sSub>
                  <m:e/>
                  <m:sub>
                    <m:r>
                      <a:rPr xmlns:a="http://schemas.openxmlformats.org/drawingml/2006/main" sz="2350" i="1">
                        <a:solidFill>
                          <a:srgbClr val="E23481"/>
                        </a:solidFill>
                        <a:latin typeface="Cambria Math" panose="02040503050406030204" pitchFamily="18" charset="0"/>
                      </a:rPr>
                      <m:t>2</m:t>
                    </m:r>
                  </m:sub>
                </m:sSub>
              </m:oMath>
            </a14:m>
            <a:r>
              <a:t> </a:t>
            </a:r>
            <a:r>
              <a:rPr i="1">
                <a:solidFill>
                  <a:srgbClr val="E63333"/>
                </a:solidFill>
              </a:rPr>
              <a:t>resp.</a:t>
            </a:r>
            <a:r>
              <a:rPr i="1"/>
              <a:t> </a:t>
            </a:r>
            <a:r>
              <a:t> </a:t>
            </a:r>
            <a:r>
              <a:rPr>
                <a:solidFill>
                  <a:srgbClr val="E33451"/>
                </a:solidFill>
              </a:rPr>
              <a:t>H</a:t>
            </a:r>
            <a14:m>
              <m:oMath>
                <m:sSub>
                  <m:e/>
                  <m:sub>
                    <m:r>
                      <a:rPr xmlns:a="http://schemas.openxmlformats.org/drawingml/2006/main" sz="2350" i="1">
                        <a:solidFill>
                          <a:srgbClr val="E23451"/>
                        </a:solidFill>
                        <a:latin typeface="Cambria Math" panose="02040503050406030204" pitchFamily="18" charset="0"/>
                      </a:rPr>
                      <m:t>2</m:t>
                    </m:r>
                  </m:sub>
                </m:sSub>
              </m:oMath>
            </a14:m>
            <a:r>
              <a:t> has  a binding energy of </a:t>
            </a:r>
            <a:r>
              <a:rPr>
                <a:solidFill>
                  <a:srgbClr val="DD3C7E"/>
                </a:solidFill>
              </a:rPr>
              <a:t>5.912</a:t>
            </a:r>
            <a:r>
              <a:t> eV </a:t>
            </a:r>
            <a:r>
              <a:rPr i="1">
                <a:solidFill>
                  <a:srgbClr val="E7343E"/>
                </a:solidFill>
              </a:rPr>
              <a:t>resp.</a:t>
            </a:r>
            <a:r>
              <a:rPr i="1"/>
              <a:t> </a:t>
            </a:r>
            <a:r>
              <a:t> </a:t>
            </a:r>
            <a:r>
              <a:rPr>
                <a:solidFill>
                  <a:srgbClr val="DB3F48"/>
                </a:solidFill>
              </a:rPr>
              <a:t>4</a:t>
            </a:r>
            <a:r>
              <a:rPr>
                <a:solidFill>
                  <a:srgbClr val="E43458"/>
                </a:solidFill>
              </a:rPr>
              <a:t>.51</a:t>
            </a:r>
            <a:r>
              <a:t> eV.   Therefore </a:t>
            </a:r>
            <a14:m>
              <m:oMath>
                <m:r>
                  <a:rPr xmlns:a="http://schemas.openxmlformats.org/drawingml/2006/main" sz="2100" i="1">
                    <a:solidFill>
                      <a:srgbClr val="E2342E"/>
                    </a:solidFill>
                    <a:latin typeface="Cambria Math" panose="02040503050406030204" pitchFamily="18" charset="0"/>
                  </a:rPr>
                  <m:t>2</m:t>
                </m:r>
                <m:sSub>
                  <m:e>
                    <m:r>
                      <a:rPr xmlns:a="http://schemas.openxmlformats.org/drawingml/2006/main" sz="2100" i="1">
                        <a:solidFill>
                          <a:srgbClr val="E2342E"/>
                        </a:solidFill>
                        <a:latin typeface="Cambria Math" panose="02040503050406030204" pitchFamily="18" charset="0"/>
                      </a:rPr>
                      <m:t>H</m:t>
                    </m:r>
                  </m:e>
                  <m:sub>
                    <m:r>
                      <a:rPr xmlns:a="http://schemas.openxmlformats.org/drawingml/2006/main" sz="2100" i="1">
                        <a:solidFill>
                          <a:srgbClr val="E2342E"/>
                        </a:solidFill>
                        <a:latin typeface="Cambria Math" panose="02040503050406030204" pitchFamily="18" charset="0"/>
                      </a:rPr>
                      <m:t>2</m:t>
                    </m:r>
                  </m:sub>
                </m:sSub>
                <m:r>
                  <a:rPr xmlns:a="http://schemas.openxmlformats.org/drawingml/2006/main" sz="2100" i="1">
                    <a:solidFill>
                      <a:srgbClr val="E2342E"/>
                    </a:solidFill>
                    <a:latin typeface="Cambria Math" panose="02040503050406030204" pitchFamily="18" charset="0"/>
                  </a:rPr>
                  <m:t>+</m:t>
                </m:r>
                <m:sSub>
                  <m:e>
                    <m:r>
                      <a:rPr xmlns:a="http://schemas.openxmlformats.org/drawingml/2006/main" sz="2100" i="1">
                        <a:solidFill>
                          <a:srgbClr val="E2342E"/>
                        </a:solidFill>
                        <a:latin typeface="Cambria Math" panose="02040503050406030204" pitchFamily="18" charset="0"/>
                      </a:rPr>
                      <m:t>O</m:t>
                    </m:r>
                  </m:e>
                  <m:sub>
                    <m:r>
                      <a:rPr xmlns:a="http://schemas.openxmlformats.org/drawingml/2006/main" sz="2100" i="1">
                        <a:solidFill>
                          <a:srgbClr val="E2342E"/>
                        </a:solidFill>
                        <a:latin typeface="Cambria Math" panose="02040503050406030204" pitchFamily="18" charset="0"/>
                      </a:rPr>
                      <m:t>2</m:t>
                    </m:r>
                  </m:sub>
                </m:sSub>
                <m:r>
                  <a:rPr xmlns:a="http://schemas.openxmlformats.org/drawingml/2006/main" sz="2100" i="1">
                    <a:solidFill>
                      <a:srgbClr val="E2342E"/>
                    </a:solidFill>
                    <a:latin typeface="Cambria Math" panose="02040503050406030204" pitchFamily="18" charset="0"/>
                  </a:rPr>
                  <m:t>→</m:t>
                </m:r>
                <m:r>
                  <a:rPr xmlns:a="http://schemas.openxmlformats.org/drawingml/2006/main" sz="2100" i="1">
                    <a:solidFill>
                      <a:srgbClr val="E2342E"/>
                    </a:solidFill>
                    <a:latin typeface="Cambria Math" panose="02040503050406030204" pitchFamily="18" charset="0"/>
                  </a:rPr>
                  <m:t>2</m:t>
                </m:r>
                <m:sSub>
                  <m:e>
                    <m:r>
                      <a:rPr xmlns:a="http://schemas.openxmlformats.org/drawingml/2006/main" sz="2100" i="1">
                        <a:solidFill>
                          <a:srgbClr val="E2342E"/>
                        </a:solidFill>
                        <a:latin typeface="Cambria Math" panose="02040503050406030204" pitchFamily="18" charset="0"/>
                      </a:rPr>
                      <m:t>H</m:t>
                    </m:r>
                  </m:e>
                  <m:sub>
                    <m:r>
                      <a:rPr xmlns:a="http://schemas.openxmlformats.org/drawingml/2006/main" sz="2100" i="1">
                        <a:solidFill>
                          <a:srgbClr val="E2342E"/>
                        </a:solidFill>
                        <a:latin typeface="Cambria Math" panose="02040503050406030204" pitchFamily="18" charset="0"/>
                      </a:rPr>
                      <m:t>2</m:t>
                    </m:r>
                  </m:sub>
                </m:sSub>
                <m:r>
                  <a:rPr xmlns:a="http://schemas.openxmlformats.org/drawingml/2006/main" sz="2100" i="1">
                    <a:solidFill>
                      <a:srgbClr val="E2342E"/>
                    </a:solidFill>
                    <a:latin typeface="Cambria Math" panose="02040503050406030204" pitchFamily="18" charset="0"/>
                  </a:rPr>
                  <m:t>O</m:t>
                </m:r>
              </m:oMath>
            </a14:m>
            <a:r>
              <a:t> </a:t>
            </a:r>
            <a:r>
              <a:rPr>
                <a:solidFill>
                  <a:srgbClr val="050304"/>
                </a:solidFill>
              </a:rPr>
              <a:t>as</a:t>
            </a:r>
            <a:r>
              <a:rPr>
                <a:solidFill>
                  <a:srgbClr val="E3342E"/>
                </a:solidFill>
              </a:rPr>
              <a:t>  reversal of </a:t>
            </a:r>
            <a:r>
              <a:rPr>
                <a:solidFill>
                  <a:srgbClr val="060908"/>
                </a:solidFill>
              </a:rPr>
              <a:t> </a:t>
            </a:r>
            <a:r>
              <a:rPr>
                <a:solidFill>
                  <a:srgbClr val="DD3A63"/>
                </a:solidFill>
              </a:rPr>
              <a:t>water hydrolysis</a:t>
            </a:r>
            <a:r>
              <a:rPr>
                <a:solidFill>
                  <a:srgbClr val="E3342E"/>
                </a:solidFill>
              </a:rPr>
              <a:t> </a:t>
            </a:r>
            <a:r>
              <a:rPr>
                <a:solidFill>
                  <a:srgbClr val="060708"/>
                </a:solidFill>
              </a:rPr>
              <a:t>c</a:t>
            </a:r>
            <a:r>
              <a:t>ould occur during the pressurization phase.  The   energy liberated in this reaction  is estimated to be about </a:t>
            </a:r>
            <a:r>
              <a:rPr>
                <a:solidFill>
                  <a:srgbClr val="DE3956"/>
                </a:solidFill>
              </a:rPr>
              <a:t>4.88</a:t>
            </a:r>
            <a:r>
              <a:t> eV (see </a:t>
            </a:r>
            <a:r>
              <a:rPr u="sng">
                <a:solidFill>
                  <a:srgbClr val="0000FF"/>
                </a:solidFill>
                <a:uFill>
                  <a:solidFill>
                    <a:srgbClr val="0000FF"/>
                  </a:solidFill>
                </a:uFill>
                <a:hlinkClick r:id="rId2" invalidUrl="" action="" tgtFrame="" tooltip="" history="1" highlightClick="0" endSnd="0"/>
              </a:rPr>
              <a:t>this</a:t>
            </a:r>
            <a:r>
              <a:t>). In the "cold fusion" based on electrolysis, the water would be   present from the beginning but now it would be generated by the reversal of electrolysis of water and its leakage to the target.</a:t>
            </a:r>
          </a:p>
          <a:p>
            <a:pPr marL="228600" indent="-228600">
              <a:buSzPct val="100000"/>
              <a:buChar char="•"/>
              <a:defRPr b="1" sz="1700">
                <a:latin typeface="+mn-lt"/>
                <a:ea typeface="+mn-ea"/>
                <a:cs typeface="+mn-cs"/>
                <a:sym typeface="Helvetica"/>
              </a:defRPr>
            </a:pPr>
            <a:r>
              <a:t>Water plays a key role in the Pollack effect interpreted as a formation of dark proton sequences. The  generalized </a:t>
            </a:r>
            <a:r>
              <a:rPr>
                <a:solidFill>
                  <a:srgbClr val="D9485D"/>
                </a:solidFill>
              </a:rPr>
              <a:t>Pollack effect</a:t>
            </a:r>
            <a:r>
              <a:t> could generate also other negatively charged ions besides  </a:t>
            </a:r>
            <a:r>
              <a:rPr>
                <a:solidFill>
                  <a:srgbClr val="EA3349"/>
                </a:solidFill>
              </a:rPr>
              <a:t>O</a:t>
            </a:r>
            <a14:m>
              <m:oMath>
                <m:sSup>
                  <m:e/>
                  <m:sup>
                    <m:r>
                      <a:rPr xmlns:a="http://schemas.openxmlformats.org/drawingml/2006/main" sz="2550" i="1">
                        <a:solidFill>
                          <a:srgbClr val="E93340"/>
                        </a:solidFill>
                        <a:latin typeface="Cambria Math" panose="02040503050406030204" pitchFamily="18" charset="0"/>
                      </a:rPr>
                      <m:t>-</m:t>
                    </m:r>
                  </m:sup>
                </m:sSup>
              </m:oMath>
            </a14:m>
            <a:r>
              <a:rPr>
                <a:solidFill>
                  <a:srgbClr val="EA3341"/>
                </a:solidFill>
              </a:rPr>
              <a:t>. </a:t>
            </a:r>
            <a:r>
              <a:t> </a:t>
            </a:r>
            <a:r>
              <a:rPr>
                <a:solidFill>
                  <a:srgbClr val="E23539"/>
                </a:solidFill>
              </a:rPr>
              <a:t>Ni</a:t>
            </a:r>
            <a14:m>
              <m:oMath>
                <m:sSup>
                  <m:e/>
                  <m:sup>
                    <m:r>
                      <a:rPr xmlns:a="http://schemas.openxmlformats.org/drawingml/2006/main" sz="2550" i="1">
                        <a:solidFill>
                          <a:srgbClr val="E13438"/>
                        </a:solidFill>
                        <a:latin typeface="Cambria Math" panose="02040503050406030204" pitchFamily="18" charset="0"/>
                      </a:rPr>
                      <m:t>-</m:t>
                    </m:r>
                  </m:sup>
                </m:sSup>
              </m:oMath>
            </a14:m>
            <a:r>
              <a:rPr>
                <a:solidFill>
                  <a:srgbClr val="E23539"/>
                </a:solidFill>
              </a:rPr>
              <a:t>, Cu</a:t>
            </a:r>
            <a14:m>
              <m:oMath>
                <m:sSup>
                  <m:e/>
                  <m:sup>
                    <m:r>
                      <a:rPr xmlns:a="http://schemas.openxmlformats.org/drawingml/2006/main" sz="2550" i="1">
                        <a:solidFill>
                          <a:srgbClr val="E13438"/>
                        </a:solidFill>
                        <a:latin typeface="Cambria Math" panose="02040503050406030204" pitchFamily="18" charset="0"/>
                      </a:rPr>
                      <m:t>-</m:t>
                    </m:r>
                  </m:sup>
                </m:sSup>
              </m:oMath>
            </a14:m>
            <a:r>
              <a:rPr>
                <a:solidFill>
                  <a:srgbClr val="E23539"/>
                </a:solidFill>
              </a:rPr>
              <a:t>, C</a:t>
            </a:r>
            <a14:m>
              <m:oMath>
                <m:sSup>
                  <m:e/>
                  <m:sup>
                    <m:r>
                      <a:rPr xmlns:a="http://schemas.openxmlformats.org/drawingml/2006/main" sz="2550" i="1">
                        <a:solidFill>
                          <a:srgbClr val="E13438"/>
                        </a:solidFill>
                        <a:latin typeface="Cambria Math" panose="02040503050406030204" pitchFamily="18" charset="0"/>
                      </a:rPr>
                      <m:t>-</m:t>
                    </m:r>
                  </m:sup>
                </m:sSup>
              </m:oMath>
            </a14:m>
            <a:r>
              <a:rPr>
                <a:solidFill>
                  <a:srgbClr val="E23539"/>
                </a:solidFill>
              </a:rPr>
              <a:t>,  Si</a:t>
            </a:r>
            <a14:m>
              <m:oMath>
                <m:sSup>
                  <m:e/>
                  <m:sup>
                    <m:r>
                      <a:rPr xmlns:a="http://schemas.openxmlformats.org/drawingml/2006/main" sz="2550" i="1">
                        <a:solidFill>
                          <a:srgbClr val="E13438"/>
                        </a:solidFill>
                        <a:latin typeface="Cambria Math" panose="02040503050406030204" pitchFamily="18" charset="0"/>
                      </a:rPr>
                      <m:t>-</m:t>
                    </m:r>
                  </m:sup>
                </m:sSup>
              </m:oMath>
            </a14:m>
            <a:r>
              <a:rPr>
                <a:solidFill>
                  <a:srgbClr val="E23539"/>
                </a:solidFill>
              </a:rPr>
              <a:t>, O </a:t>
            </a:r>
            <a14:m>
              <m:oMath>
                <m:sSup>
                  <m:e/>
                  <m:sup>
                    <m:r>
                      <a:rPr xmlns:a="http://schemas.openxmlformats.org/drawingml/2006/main" sz="2550" i="1">
                        <a:solidFill>
                          <a:srgbClr val="E13438"/>
                        </a:solidFill>
                        <a:latin typeface="Cambria Math" panose="02040503050406030204" pitchFamily="18" charset="0"/>
                      </a:rPr>
                      <m:t>-</m:t>
                    </m:r>
                  </m:sup>
                </m:sSup>
              </m:oMath>
            </a14:m>
            <a:r>
              <a:rPr>
                <a:solidFill>
                  <a:srgbClr val="E23539"/>
                </a:solidFill>
              </a:rPr>
              <a:t>, H</a:t>
            </a:r>
            <a14:m>
              <m:oMath>
                <m:sSup>
                  <m:e/>
                  <m:sup>
                    <m:r>
                      <a:rPr xmlns:a="http://schemas.openxmlformats.org/drawingml/2006/main" sz="2550" i="1">
                        <a:solidFill>
                          <a:srgbClr val="E13438"/>
                        </a:solidFill>
                        <a:latin typeface="Cambria Math" panose="02040503050406030204" pitchFamily="18" charset="0"/>
                      </a:rPr>
                      <m:t>-</m:t>
                    </m:r>
                  </m:sup>
                </m:sSup>
              </m:oMath>
            </a14:m>
            <a:r>
              <a:t>  ions would serve as a signature of these regions. For </a:t>
            </a:r>
            <a:r>
              <a:rPr>
                <a:solidFill>
                  <a:srgbClr val="DB4068"/>
                </a:solidFill>
              </a:rPr>
              <a:t>metal hydrides</a:t>
            </a:r>
            <a:r>
              <a:t> Pollack effect could take place spontaneously.</a:t>
            </a:r>
            <a:endParaRPr>
              <a:solidFill>
                <a:srgbClr val="E23539"/>
              </a:solidFill>
            </a:endParaRPr>
          </a:p>
        </p:txBody>
      </p:sp>
      <p:pic>
        <p:nvPicPr>
          <p:cNvPr id="217" name="Audio Recording.m4a" descr="Audio Recording.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8981440" y="8006080"/>
            <a:ext cx="571501" cy="57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232575000" fill="hold"/>
                                        <p:tgtEl>
                                          <p:spTgt spid="217"/>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21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4" name="ABSTRACT…"/>
          <p:cNvSpPr txBox="1"/>
          <p:nvPr/>
        </p:nvSpPr>
        <p:spPr>
          <a:xfrm>
            <a:off x="623201" y="1190181"/>
            <a:ext cx="11948503" cy="5426638"/>
          </a:xfrm>
          <a:prstGeom prst="rect">
            <a:avLst/>
          </a:prstGeom>
          <a:ln w="12700">
            <a:miter lim="400000"/>
          </a:ln>
          <a:extLst>
            <a:ext uri="{C572A759-6A51-4108-AA02-DFA0A04FC94B}">
              <ma14:wrappingTextBoxFlag xmlns:ma14="http://schemas.microsoft.com/office/mac/drawingml/2011/main" val="1"/>
            </a:ext>
          </a:extLst>
        </p:spPr>
        <p:txBody>
          <a:bodyPr lIns="24383" tIns="24383" rIns="24383" bIns="24383">
            <a:spAutoFit/>
          </a:bodyPr>
          <a:lstStyle/>
          <a:p>
            <a:pPr>
              <a:defRPr sz="1600">
                <a:latin typeface="Proxima Nova"/>
                <a:ea typeface="Proxima Nova"/>
                <a:cs typeface="Proxima Nova"/>
                <a:sym typeface="Proxima Nova"/>
              </a:defRPr>
            </a:pPr>
          </a:p>
          <a:p>
            <a:pPr>
              <a:defRPr b="1" sz="2800">
                <a:latin typeface="Proxima Nova"/>
                <a:ea typeface="Proxima Nova"/>
                <a:cs typeface="Proxima Nova"/>
                <a:sym typeface="Proxima Nova"/>
              </a:defRPr>
            </a:pPr>
            <a:r>
              <a:t>ABSTRACT</a:t>
            </a:r>
          </a:p>
          <a:p>
            <a:pPr>
              <a:defRPr b="1" sz="1800">
                <a:latin typeface="Proxima Nova"/>
                <a:ea typeface="Proxima Nova"/>
                <a:cs typeface="Proxima Nova"/>
                <a:sym typeface="Proxima Nova"/>
              </a:defRPr>
            </a:pPr>
            <a:r>
              <a:t>This talk  discusses the recent findings of the Tohoku group related to low  energy nuclear reactions (LENR) or "cold fusion" as it was called earlier.   Unlike in electrolysis experiments,  the target is solid consisting of nanolayears of </a:t>
            </a:r>
            <a:r>
              <a:rPr>
                <a:solidFill>
                  <a:srgbClr val="E03776"/>
                </a:solidFill>
              </a:rPr>
              <a:t>Ni </a:t>
            </a:r>
            <a:r>
              <a:t>and </a:t>
            </a:r>
            <a:r>
              <a:rPr>
                <a:solidFill>
                  <a:srgbClr val="DF374A"/>
                </a:solidFill>
              </a:rPr>
              <a:t>Cu</a:t>
            </a:r>
            <a:r>
              <a:t> plus </a:t>
            </a:r>
            <a:r>
              <a:rPr>
                <a:solidFill>
                  <a:srgbClr val="DD3951"/>
                </a:solidFill>
              </a:rPr>
              <a:t>Ni</a:t>
            </a:r>
            <a:r>
              <a:rPr>
                <a:solidFill>
                  <a:srgbClr val="DB3E5F"/>
                </a:solidFill>
              </a:rPr>
              <a:t> </a:t>
            </a:r>
            <a:r>
              <a:t>in  bulk.  The experiment involves </a:t>
            </a:r>
            <a:r>
              <a:rPr>
                <a:solidFill>
                  <a:srgbClr val="E33437"/>
                </a:solidFill>
              </a:rPr>
              <a:t>heating</a:t>
            </a:r>
            <a:r>
              <a:t> and </a:t>
            </a:r>
            <a:r>
              <a:rPr>
                <a:solidFill>
                  <a:srgbClr val="DE3951"/>
                </a:solidFill>
              </a:rPr>
              <a:t>heat production</a:t>
            </a:r>
            <a:r>
              <a:t>,  which can be almost 20 per cent of the incoming power and cannot be explained chemically.  The reported initial and final state concentrations of</a:t>
            </a:r>
            <a:r>
              <a:rPr>
                <a:solidFill>
                  <a:srgbClr val="EA3363"/>
                </a:solidFill>
              </a:rPr>
              <a:t> Ni </a:t>
            </a:r>
            <a14:m>
              <m:oMath>
                <m:sSup>
                  <m:e/>
                  <m:sup>
                    <m:r>
                      <a:rPr xmlns:a="http://schemas.openxmlformats.org/drawingml/2006/main" sz="2450" i="1">
                        <a:solidFill>
                          <a:srgbClr val="E93363"/>
                        </a:solidFill>
                        <a:latin typeface="Cambria Math" panose="02040503050406030204" pitchFamily="18" charset="0"/>
                      </a:rPr>
                      <m:t>-</m:t>
                    </m:r>
                  </m:sup>
                </m:sSup>
              </m:oMath>
            </a14:m>
            <a:r>
              <a:rPr>
                <a:solidFill>
                  <a:srgbClr val="EA3363"/>
                </a:solidFill>
              </a:rPr>
              <a:t>, Cu</a:t>
            </a:r>
            <a14:m>
              <m:oMath>
                <m:sSup>
                  <m:e/>
                  <m:sup>
                    <m:r>
                      <a:rPr xmlns:a="http://schemas.openxmlformats.org/drawingml/2006/main" sz="2450" i="1">
                        <a:solidFill>
                          <a:srgbClr val="E93363"/>
                        </a:solidFill>
                        <a:latin typeface="Cambria Math" panose="02040503050406030204" pitchFamily="18" charset="0"/>
                      </a:rPr>
                      <m:t>-</m:t>
                    </m:r>
                  </m:sup>
                </m:sSup>
              </m:oMath>
            </a14:m>
            <a:r>
              <a:rPr>
                <a:solidFill>
                  <a:srgbClr val="EA3363"/>
                </a:solidFill>
              </a:rPr>
              <a:t>,  C</a:t>
            </a:r>
            <a14:m>
              <m:oMath>
                <m:sSup>
                  <m:e/>
                  <m:sup>
                    <m:r>
                      <a:rPr xmlns:a="http://schemas.openxmlformats.org/drawingml/2006/main" sz="2450" i="1">
                        <a:solidFill>
                          <a:srgbClr val="E93363"/>
                        </a:solidFill>
                        <a:latin typeface="Cambria Math" panose="02040503050406030204" pitchFamily="18" charset="0"/>
                      </a:rPr>
                      <m:t>-</m:t>
                    </m:r>
                  </m:sup>
                </m:sSup>
              </m:oMath>
            </a14:m>
            <a:r>
              <a:rPr>
                <a:solidFill>
                  <a:srgbClr val="EA3363"/>
                </a:solidFill>
              </a:rPr>
              <a:t>,  O</a:t>
            </a:r>
            <a14:m>
              <m:oMath>
                <m:sSup>
                  <m:e/>
                  <m:sup>
                    <m:r>
                      <a:rPr xmlns:a="http://schemas.openxmlformats.org/drawingml/2006/main" sz="2450" i="1">
                        <a:solidFill>
                          <a:srgbClr val="E93363"/>
                        </a:solidFill>
                        <a:latin typeface="Cambria Math" panose="02040503050406030204" pitchFamily="18" charset="0"/>
                      </a:rPr>
                      <m:t>-</m:t>
                    </m:r>
                  </m:sup>
                </m:sSup>
              </m:oMath>
            </a14:m>
            <a:r>
              <a:t>, and </a:t>
            </a:r>
            <a:r>
              <a:rPr>
                <a:solidFill>
                  <a:srgbClr val="EA334A"/>
                </a:solidFill>
              </a:rPr>
              <a:t>H</a:t>
            </a:r>
            <a14:m>
              <m:oMath>
                <m:sSup>
                  <m:e/>
                  <m:sup>
                    <m:r>
                      <a:rPr xmlns:a="http://schemas.openxmlformats.org/drawingml/2006/main" sz="2450" i="1">
                        <a:solidFill>
                          <a:srgbClr val="E93349"/>
                        </a:solidFill>
                        <a:latin typeface="Cambria Math" panose="02040503050406030204" pitchFamily="18" charset="0"/>
                      </a:rPr>
                      <m:t>-</m:t>
                    </m:r>
                  </m:sup>
                </m:sSup>
              </m:oMath>
            </a14:m>
            <a:r>
              <a:t> in the target  suggest that </a:t>
            </a:r>
            <a:r>
              <a:rPr>
                <a:solidFill>
                  <a:srgbClr val="D94547"/>
                </a:solidFill>
              </a:rPr>
              <a:t>melting</a:t>
            </a:r>
            <a:r>
              <a:t> has  occurred. </a:t>
            </a:r>
          </a:p>
          <a:p>
            <a:pPr>
              <a:defRPr b="1" sz="1800">
                <a:latin typeface="Proxima Nova"/>
                <a:ea typeface="Proxima Nova"/>
                <a:cs typeface="Proxima Nova"/>
                <a:sym typeface="Proxima Nova"/>
              </a:defRPr>
            </a:pPr>
            <a:r>
              <a:t>The emergence of ions should be understood. </a:t>
            </a:r>
            <a:r>
              <a:rPr>
                <a:solidFill>
                  <a:srgbClr val="DE3965"/>
                </a:solidFill>
              </a:rPr>
              <a:t> O</a:t>
            </a:r>
            <a14:m>
              <m:oMath>
                <m:sSup>
                  <m:e/>
                  <m:sup>
                    <m:r>
                      <a:rPr xmlns:a="http://schemas.openxmlformats.org/drawingml/2006/main" sz="2450" i="1">
                        <a:solidFill>
                          <a:srgbClr val="DE3865"/>
                        </a:solidFill>
                        <a:latin typeface="Cambria Math" panose="02040503050406030204" pitchFamily="18" charset="0"/>
                      </a:rPr>
                      <m:t>-</m:t>
                    </m:r>
                  </m:sup>
                </m:sSup>
              </m:oMath>
            </a14:m>
            <a:r>
              <a:t> ions are detected only in the final situation.  The mystery is how the oxygen, present in the  </a:t>
            </a:r>
            <a14:m>
              <m:oMath>
                <m:sSub>
                  <m:e>
                    <m:r>
                      <a:rPr xmlns:a="http://schemas.openxmlformats.org/drawingml/2006/main" sz="2050" i="1">
                        <a:solidFill>
                          <a:srgbClr val="DD3958"/>
                        </a:solidFill>
                        <a:latin typeface="Cambria Math" panose="02040503050406030204" pitchFamily="18" charset="0"/>
                      </a:rPr>
                      <m:t>H</m:t>
                    </m:r>
                  </m:e>
                  <m:sub>
                    <m:r>
                      <a:rPr xmlns:a="http://schemas.openxmlformats.org/drawingml/2006/main" sz="2050" i="1">
                        <a:solidFill>
                          <a:srgbClr val="DD3958"/>
                        </a:solidFill>
                        <a:latin typeface="Cambria Math" panose="02040503050406030204" pitchFamily="18" charset="0"/>
                      </a:rPr>
                      <m:t>2</m:t>
                    </m:r>
                  </m:sub>
                </m:sSub>
              </m:oMath>
            </a14:m>
            <a:r>
              <a:rPr>
                <a:solidFill>
                  <a:srgbClr val="E0365C"/>
                </a:solidFill>
              </a:rPr>
              <a:t> </a:t>
            </a:r>
            <a:r>
              <a:t>pressurized chamber, manages to get to the target. </a:t>
            </a:r>
          </a:p>
          <a:p>
            <a:pPr>
              <a:defRPr b="1" sz="1800">
                <a:latin typeface="Proxima Nova"/>
                <a:ea typeface="Proxima Nova"/>
                <a:cs typeface="Proxima Nova"/>
                <a:sym typeface="Proxima Nova"/>
              </a:defRPr>
            </a:pPr>
            <a:r>
              <a:t>The TGD based model is a refinement of the earlier model. The  reversal </a:t>
            </a:r>
            <a14:m>
              <m:oMath>
                <m:r>
                  <a:rPr xmlns:a="http://schemas.openxmlformats.org/drawingml/2006/main" sz="2000" i="1">
                    <a:solidFill>
                      <a:srgbClr val="E93363"/>
                    </a:solidFill>
                    <a:latin typeface="Cambria Math" panose="02040503050406030204" pitchFamily="18" charset="0"/>
                  </a:rPr>
                  <m:t>2</m:t>
                </m:r>
                <m:sSub>
                  <m:e>
                    <m:r>
                      <a:rPr xmlns:a="http://schemas.openxmlformats.org/drawingml/2006/main" sz="2000" i="1">
                        <a:solidFill>
                          <a:srgbClr val="E93363"/>
                        </a:solidFill>
                        <a:latin typeface="Cambria Math" panose="02040503050406030204" pitchFamily="18" charset="0"/>
                      </a:rPr>
                      <m:t>H</m:t>
                    </m:r>
                  </m:e>
                  <m:sub>
                    <m:r>
                      <a:rPr xmlns:a="http://schemas.openxmlformats.org/drawingml/2006/main" sz="2000" i="1">
                        <a:solidFill>
                          <a:srgbClr val="E93363"/>
                        </a:solidFill>
                        <a:latin typeface="Cambria Math" panose="02040503050406030204" pitchFamily="18" charset="0"/>
                      </a:rPr>
                      <m:t>2</m:t>
                    </m:r>
                  </m:sub>
                </m:sSub>
                <m:r>
                  <a:rPr xmlns:a="http://schemas.openxmlformats.org/drawingml/2006/main" sz="2000" i="1">
                    <a:solidFill>
                      <a:srgbClr val="E93363"/>
                    </a:solidFill>
                    <a:latin typeface="Cambria Math" panose="02040503050406030204" pitchFamily="18" charset="0"/>
                  </a:rPr>
                  <m:t>+</m:t>
                </m:r>
                <m:sSub>
                  <m:e>
                    <m:r>
                      <a:rPr xmlns:a="http://schemas.openxmlformats.org/drawingml/2006/main" sz="2000" i="1">
                        <a:solidFill>
                          <a:srgbClr val="E93363"/>
                        </a:solidFill>
                        <a:latin typeface="Cambria Math" panose="02040503050406030204" pitchFamily="18" charset="0"/>
                      </a:rPr>
                      <m:t>O</m:t>
                    </m:r>
                  </m:e>
                  <m:sub>
                    <m:r>
                      <a:rPr xmlns:a="http://schemas.openxmlformats.org/drawingml/2006/main" sz="2000" i="1">
                        <a:solidFill>
                          <a:srgbClr val="E93363"/>
                        </a:solidFill>
                        <a:latin typeface="Cambria Math" panose="02040503050406030204" pitchFamily="18" charset="0"/>
                      </a:rPr>
                      <m:t>2</m:t>
                    </m:r>
                  </m:sub>
                </m:sSub>
                <m:r>
                  <a:rPr xmlns:a="http://schemas.openxmlformats.org/drawingml/2006/main" sz="2000" i="1">
                    <a:solidFill>
                      <a:srgbClr val="E93363"/>
                    </a:solidFill>
                    <a:latin typeface="Cambria Math" panose="02040503050406030204" pitchFamily="18" charset="0"/>
                  </a:rPr>
                  <m:t>→</m:t>
                </m:r>
                <m:r>
                  <a:rPr xmlns:a="http://schemas.openxmlformats.org/drawingml/2006/main" sz="2000" i="1">
                    <a:solidFill>
                      <a:srgbClr val="E93363"/>
                    </a:solidFill>
                    <a:latin typeface="Cambria Math" panose="02040503050406030204" pitchFamily="18" charset="0"/>
                  </a:rPr>
                  <m:t>2</m:t>
                </m:r>
                <m:sSub>
                  <m:e>
                    <m:r>
                      <a:rPr xmlns:a="http://schemas.openxmlformats.org/drawingml/2006/main" sz="2000" i="1">
                        <a:solidFill>
                          <a:srgbClr val="E93363"/>
                        </a:solidFill>
                        <a:latin typeface="Cambria Math" panose="02040503050406030204" pitchFamily="18" charset="0"/>
                      </a:rPr>
                      <m:t>H</m:t>
                    </m:r>
                  </m:e>
                  <m:sub>
                    <m:r>
                      <a:rPr xmlns:a="http://schemas.openxmlformats.org/drawingml/2006/main" sz="2000" i="1">
                        <a:solidFill>
                          <a:srgbClr val="E93363"/>
                        </a:solidFill>
                        <a:latin typeface="Cambria Math" panose="02040503050406030204" pitchFamily="18" charset="0"/>
                      </a:rPr>
                      <m:t>2</m:t>
                    </m:r>
                  </m:sub>
                </m:sSub>
                <m:r>
                  <a:rPr xmlns:a="http://schemas.openxmlformats.org/drawingml/2006/main" sz="2000" i="1">
                    <a:solidFill>
                      <a:srgbClr val="E93363"/>
                    </a:solidFill>
                    <a:latin typeface="Cambria Math" panose="02040503050406030204" pitchFamily="18" charset="0"/>
                  </a:rPr>
                  <m:t>O</m:t>
                </m:r>
              </m:oMath>
            </a14:m>
            <a:r>
              <a:t>  of water electrolysis transforms the situation to that appearing in electrolysis and </a:t>
            </a:r>
            <a:r>
              <a:rPr>
                <a:solidFill>
                  <a:srgbClr val="E0364B"/>
                </a:solidFill>
              </a:rPr>
              <a:t>Pollack effect  </a:t>
            </a:r>
            <a:r>
              <a:rPr>
                <a:solidFill>
                  <a:srgbClr val="070809"/>
                </a:solidFill>
              </a:rPr>
              <a:t>for</a:t>
            </a:r>
            <a:r>
              <a:rPr>
                <a:solidFill>
                  <a:srgbClr val="050304"/>
                </a:solidFill>
              </a:rPr>
              <a:t> water </a:t>
            </a:r>
            <a:r>
              <a:t>and its generalization for metal hydrides would be the basic mechanism producing dark nuclei as dark proton sequences, which transform spontaneously to ordinary nuclei.</a:t>
            </a:r>
          </a:p>
          <a:p>
            <a:pPr>
              <a:defRPr b="1" sz="1800">
                <a:latin typeface="Proxima Nova"/>
                <a:ea typeface="Proxima Nova"/>
                <a:cs typeface="Proxima Nova"/>
                <a:sym typeface="Proxima Nova"/>
              </a:defRPr>
            </a:pPr>
            <a:r>
              <a:t>This talk can be found at my homepage as a powerpoint file at </a:t>
            </a:r>
            <a:r>
              <a:rPr u="sng">
                <a:solidFill>
                  <a:srgbClr val="0000FF"/>
                </a:solidFill>
                <a:uFill>
                  <a:solidFill>
                    <a:srgbClr val="0000FF"/>
                  </a:solidFill>
                </a:uFill>
                <a:hlinkClick r:id="rId2" invalidUrl="" action="" tgtFrame="" tooltip="" history="1" highlightClick="0" endSnd="0"/>
              </a:rPr>
              <a:t>https://tgdtheory.fi/tgdmaterials/LENRpp.pptx</a:t>
            </a:r>
            <a:r>
              <a:t> and as pdf file at </a:t>
            </a:r>
            <a:r>
              <a:rPr u="sng">
                <a:solidFill>
                  <a:srgbClr val="0000FF"/>
                </a:solidFill>
                <a:uFill>
                  <a:solidFill>
                    <a:srgbClr val="0000FF"/>
                  </a:solidFill>
                </a:uFill>
                <a:hlinkClick r:id="rId3" invalidUrl="" action="" tgtFrame="" tooltip="" history="1" highlightClick="0" endSnd="0"/>
              </a:rPr>
              <a:t>https://tgdtheory.fi/tgdmaterials/LENRpdf.pdf</a:t>
            </a:r>
            <a:r>
              <a:t>  .</a:t>
            </a:r>
          </a:p>
        </p:txBody>
      </p:sp>
      <p:pic>
        <p:nvPicPr>
          <p:cNvPr id="165" name="Audio Recording.m4a" descr="Audio Recording.m4a"/>
          <p:cNvPicPr>
            <a:picLocks noChangeAspect="0"/>
          </p:cNvPicPr>
          <p:nvPr>
            <a:audioFile r:link="rId4"/>
            <p:extLst>
              <p:ext uri="{DAA4B4D4-6D71-4841-9C94-3DE7FCFB9230}">
                <p14:media xmlns:p14="http://schemas.microsoft.com/office/powerpoint/2010/main" r:embed="rId5"/>
              </p:ext>
            </p:extLst>
          </p:nvPr>
        </p:nvPicPr>
        <p:blipFill>
          <a:blip r:embed="rId6">
            <a:extLst/>
          </a:blip>
          <a:stretch>
            <a:fillRect/>
          </a:stretch>
        </p:blipFill>
        <p:spPr>
          <a:xfrm>
            <a:off x="8937418" y="6608368"/>
            <a:ext cx="571501" cy="57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48756666" fill="hold"/>
                                        <p:tgtEl>
                                          <p:spTgt spid="165"/>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16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9" name="1.  New view of space-time and fields provided by  Topological Geometrodynamics (TGD) .…"/>
          <p:cNvSpPr txBox="1"/>
          <p:nvPr/>
        </p:nvSpPr>
        <p:spPr>
          <a:xfrm>
            <a:off x="528146" y="1787066"/>
            <a:ext cx="11948508" cy="5393569"/>
          </a:xfrm>
          <a:prstGeom prst="rect">
            <a:avLst/>
          </a:prstGeom>
          <a:ln w="12700">
            <a:miter lim="400000"/>
          </a:ln>
          <a:extLst>
            <a:ext uri="{C572A759-6A51-4108-AA02-DFA0A04FC94B}">
              <ma14:wrappingTextBoxFlag xmlns:ma14="http://schemas.microsoft.com/office/mac/drawingml/2011/main" val="1"/>
            </a:ext>
          </a:extLst>
        </p:spPr>
        <p:txBody>
          <a:bodyPr lIns="24383" tIns="24383" rIns="24383" bIns="24383">
            <a:spAutoFit/>
          </a:bodyPr>
          <a:lstStyle/>
          <a:p>
            <a:pPr>
              <a:defRPr b="1" sz="2300">
                <a:latin typeface="+mn-lt"/>
                <a:ea typeface="+mn-ea"/>
                <a:cs typeface="+mn-cs"/>
                <a:sym typeface="Helvetica"/>
              </a:defRPr>
            </a:pPr>
            <a:r>
              <a:t>4. The role of the catalyst in the  process</a:t>
            </a:r>
          </a:p>
          <a:p>
            <a:pPr>
              <a:defRPr b="1" sz="1700">
                <a:latin typeface="+mn-lt"/>
                <a:ea typeface="+mn-ea"/>
                <a:cs typeface="+mn-cs"/>
                <a:sym typeface="Helvetica"/>
              </a:defRPr>
            </a:pPr>
            <a:r>
              <a:t>In Pollack effect,   the presence of gel phase, bounding the water and acting as a catalyst, makes possible Pollack effect near the boundary, where negatively charged  EZs are formed.  In electrolysis experiments, the target is also a catalyst.  Also metal hydrides are   catalysts.</a:t>
            </a:r>
          </a:p>
          <a:p>
            <a:pPr marL="228600" indent="-228600">
              <a:buSzPct val="100000"/>
              <a:buChar char="•"/>
              <a:defRPr b="1" sz="1700">
                <a:latin typeface="+mn-lt"/>
                <a:ea typeface="+mn-ea"/>
                <a:cs typeface="+mn-cs"/>
                <a:sym typeface="Helvetica"/>
              </a:defRPr>
            </a:pPr>
            <a:r>
              <a:t>In the ordinary Pollack effect, the initial and final states of the reaction </a:t>
            </a:r>
            <a14:m>
              <m:oMath>
                <m:r>
                  <a:rPr xmlns:a="http://schemas.openxmlformats.org/drawingml/2006/main" sz="2100" i="1">
                    <a:solidFill>
                      <a:srgbClr val="E53338"/>
                    </a:solidFill>
                    <a:latin typeface="Cambria Math" panose="02040503050406030204" pitchFamily="18" charset="0"/>
                  </a:rPr>
                  <m:t>O</m:t>
                </m:r>
                <m:r>
                  <a:rPr xmlns:a="http://schemas.openxmlformats.org/drawingml/2006/main" sz="2100" i="1">
                    <a:solidFill>
                      <a:srgbClr val="E53338"/>
                    </a:solidFill>
                    <a:latin typeface="Cambria Math" panose="02040503050406030204" pitchFamily="18" charset="0"/>
                  </a:rPr>
                  <m:t>H</m:t>
                </m:r>
                <m:r>
                  <a:rPr xmlns:a="http://schemas.openxmlformats.org/drawingml/2006/main" sz="2100" i="1">
                    <a:solidFill>
                      <a:srgbClr val="E53338"/>
                    </a:solidFill>
                    <a:latin typeface="Cambria Math" panose="02040503050406030204" pitchFamily="18" charset="0"/>
                  </a:rPr>
                  <m:t>→</m:t>
                </m:r>
                <m:sSup>
                  <m:e>
                    <m:r>
                      <a:rPr xmlns:a="http://schemas.openxmlformats.org/drawingml/2006/main" sz="2100" i="1">
                        <a:solidFill>
                          <a:srgbClr val="E53338"/>
                        </a:solidFill>
                        <a:latin typeface="Cambria Math" panose="02040503050406030204" pitchFamily="18" charset="0"/>
                      </a:rPr>
                      <m:t>O</m:t>
                    </m:r>
                  </m:e>
                  <m:sup>
                    <m:r>
                      <a:rPr xmlns:a="http://schemas.openxmlformats.org/drawingml/2006/main" sz="2100" i="1">
                        <a:solidFill>
                          <a:srgbClr val="E53338"/>
                        </a:solidFill>
                        <a:latin typeface="Cambria Math" panose="02040503050406030204" pitchFamily="18" charset="0"/>
                      </a:rPr>
                      <m:t>-</m:t>
                    </m:r>
                  </m:sup>
                </m:sSup>
                <m:r>
                  <a:rPr xmlns:a="http://schemas.openxmlformats.org/drawingml/2006/main" sz="2100" i="1">
                    <a:solidFill>
                      <a:srgbClr val="E53338"/>
                    </a:solidFill>
                    <a:latin typeface="Cambria Math" panose="02040503050406030204" pitchFamily="18" charset="0"/>
                  </a:rPr>
                  <m:t>+</m:t>
                </m:r>
                <m:r>
                  <a:rPr xmlns:a="http://schemas.openxmlformats.org/drawingml/2006/main" sz="2100" i="1">
                    <a:solidFill>
                      <a:srgbClr val="E53338"/>
                    </a:solidFill>
                    <a:latin typeface="Cambria Math" panose="02040503050406030204" pitchFamily="18" charset="0"/>
                  </a:rPr>
                  <m:t>p</m:t>
                </m:r>
              </m:oMath>
            </a14:m>
            <a:r>
              <a:t> have almost the same energies: the energy difference is above IR energy of about .</a:t>
            </a:r>
            <a:r>
              <a:rPr>
                <a:solidFill>
                  <a:srgbClr val="E7334D"/>
                </a:solidFill>
              </a:rPr>
              <a:t>3 eV</a:t>
            </a:r>
            <a:r>
              <a:t> corresponding to physiological temperature </a:t>
            </a:r>
            <a:r>
              <a:rPr>
                <a:solidFill>
                  <a:srgbClr val="E53446"/>
                </a:solidFill>
              </a:rPr>
              <a:t>300 K.</a:t>
            </a:r>
            <a:r>
              <a:t>   Overcoming the energy barrier requires energy of order of bonding energy of </a:t>
            </a:r>
            <a14:m>
              <m:oMath>
                <m:r>
                  <a:rPr xmlns:a="http://schemas.openxmlformats.org/drawingml/2006/main" sz="2100" i="1">
                    <a:solidFill>
                      <a:srgbClr val="E63332"/>
                    </a:solidFill>
                    <a:latin typeface="Cambria Math" panose="02040503050406030204" pitchFamily="18" charset="0"/>
                  </a:rPr>
                  <m:t>O</m:t>
                </m:r>
                <m:r>
                  <a:rPr xmlns:a="http://schemas.openxmlformats.org/drawingml/2006/main" sz="2100" i="1">
                    <a:solidFill>
                      <a:srgbClr val="E63332"/>
                    </a:solidFill>
                    <a:latin typeface="Cambria Math" panose="02040503050406030204" pitchFamily="18" charset="0"/>
                  </a:rPr>
                  <m:t>H</m:t>
                </m:r>
              </m:oMath>
            </a14:m>
            <a:r>
              <a:rPr>
                <a:solidFill>
                  <a:srgbClr val="E63333"/>
                </a:solidFill>
              </a:rPr>
              <a:t> </a:t>
            </a:r>
            <a:r>
              <a:t>bonds about </a:t>
            </a:r>
            <a:r>
              <a:rPr>
                <a:solidFill>
                  <a:srgbClr val="E53456"/>
                </a:solidFill>
              </a:rPr>
              <a:t>5 eV</a:t>
            </a:r>
            <a:r>
              <a:t>.  The </a:t>
            </a:r>
            <a:r>
              <a:rPr>
                <a:solidFill>
                  <a:srgbClr val="060407"/>
                </a:solidFill>
              </a:rPr>
              <a:t>gel phase </a:t>
            </a:r>
            <a:r>
              <a:t>acts as a bio-catalyst helping to overcome the energy wall preventing </a:t>
            </a:r>
            <a14:m>
              <m:oMath>
                <m:r>
                  <a:rPr xmlns:a="http://schemas.openxmlformats.org/drawingml/2006/main" sz="2100" i="1">
                    <a:solidFill>
                      <a:srgbClr val="E53338"/>
                    </a:solidFill>
                    <a:latin typeface="Cambria Math" panose="02040503050406030204" pitchFamily="18" charset="0"/>
                  </a:rPr>
                  <m:t>O</m:t>
                </m:r>
                <m:r>
                  <a:rPr xmlns:a="http://schemas.openxmlformats.org/drawingml/2006/main" sz="2100" i="1">
                    <a:solidFill>
                      <a:srgbClr val="E53338"/>
                    </a:solidFill>
                    <a:latin typeface="Cambria Math" panose="02040503050406030204" pitchFamily="18" charset="0"/>
                  </a:rPr>
                  <m:t>H</m:t>
                </m:r>
                <m:r>
                  <a:rPr xmlns:a="http://schemas.openxmlformats.org/drawingml/2006/main" sz="2100" i="1">
                    <a:solidFill>
                      <a:srgbClr val="E53338"/>
                    </a:solidFill>
                    <a:latin typeface="Cambria Math" panose="02040503050406030204" pitchFamily="18" charset="0"/>
                  </a:rPr>
                  <m:t>→</m:t>
                </m:r>
                <m:sSup>
                  <m:e>
                    <m:r>
                      <a:rPr xmlns:a="http://schemas.openxmlformats.org/drawingml/2006/main" sz="2100" i="1">
                        <a:solidFill>
                          <a:srgbClr val="E53338"/>
                        </a:solidFill>
                        <a:latin typeface="Cambria Math" panose="02040503050406030204" pitchFamily="18" charset="0"/>
                      </a:rPr>
                      <m:t>O</m:t>
                    </m:r>
                  </m:e>
                  <m:sup>
                    <m:r>
                      <a:rPr xmlns:a="http://schemas.openxmlformats.org/drawingml/2006/main" sz="2100" i="1">
                        <a:solidFill>
                          <a:srgbClr val="E53338"/>
                        </a:solidFill>
                        <a:latin typeface="Cambria Math" panose="02040503050406030204" pitchFamily="18" charset="0"/>
                      </a:rPr>
                      <m:t>-</m:t>
                    </m:r>
                  </m:sup>
                </m:sSup>
                <m:r>
                  <a:rPr xmlns:a="http://schemas.openxmlformats.org/drawingml/2006/main" sz="2100" i="1">
                    <a:solidFill>
                      <a:srgbClr val="E53338"/>
                    </a:solidFill>
                    <a:latin typeface="Cambria Math" panose="02040503050406030204" pitchFamily="18" charset="0"/>
                  </a:rPr>
                  <m:t>+</m:t>
                </m:r>
                <m:r>
                  <a:rPr xmlns:a="http://schemas.openxmlformats.org/drawingml/2006/main" sz="2100" i="1">
                    <a:solidFill>
                      <a:srgbClr val="E53338"/>
                    </a:solidFill>
                    <a:latin typeface="Cambria Math" panose="02040503050406030204" pitchFamily="18" charset="0"/>
                  </a:rPr>
                  <m:t>p</m:t>
                </m:r>
              </m:oMath>
            </a14:m>
            <a:r>
              <a:rPr>
                <a:solidFill>
                  <a:srgbClr val="E63439"/>
                </a:solidFill>
              </a:rPr>
              <a:t> . </a:t>
            </a:r>
            <a:endParaRPr>
              <a:solidFill>
                <a:srgbClr val="060606"/>
              </a:solidFill>
            </a:endParaRPr>
          </a:p>
          <a:p>
            <a:pPr marL="228600" indent="-228600">
              <a:buSzPct val="100000"/>
              <a:buChar char="•"/>
              <a:defRPr b="1" sz="1700">
                <a:latin typeface="+mn-lt"/>
                <a:ea typeface="+mn-ea"/>
                <a:cs typeface="+mn-cs"/>
                <a:sym typeface="Helvetica"/>
              </a:defRPr>
            </a:pPr>
            <a:r>
              <a:t>The reversal  </a:t>
            </a:r>
            <a14:m>
              <m:oMath>
                <m:r>
                  <a:rPr xmlns:a="http://schemas.openxmlformats.org/drawingml/2006/main" sz="2100" i="1">
                    <a:solidFill>
                      <a:srgbClr val="E2342E"/>
                    </a:solidFill>
                    <a:latin typeface="Cambria Math" panose="02040503050406030204" pitchFamily="18" charset="0"/>
                  </a:rPr>
                  <m:t>2</m:t>
                </m:r>
                <m:sSub>
                  <m:e>
                    <m:r>
                      <a:rPr xmlns:a="http://schemas.openxmlformats.org/drawingml/2006/main" sz="2100" i="1">
                        <a:solidFill>
                          <a:srgbClr val="E2342E"/>
                        </a:solidFill>
                        <a:latin typeface="Cambria Math" panose="02040503050406030204" pitchFamily="18" charset="0"/>
                      </a:rPr>
                      <m:t>H</m:t>
                    </m:r>
                  </m:e>
                  <m:sub>
                    <m:r>
                      <a:rPr xmlns:a="http://schemas.openxmlformats.org/drawingml/2006/main" sz="2100" i="1">
                        <a:solidFill>
                          <a:srgbClr val="E2342E"/>
                        </a:solidFill>
                        <a:latin typeface="Cambria Math" panose="02040503050406030204" pitchFamily="18" charset="0"/>
                      </a:rPr>
                      <m:t>2</m:t>
                    </m:r>
                  </m:sub>
                </m:sSub>
                <m:r>
                  <a:rPr xmlns:a="http://schemas.openxmlformats.org/drawingml/2006/main" sz="2100" i="1">
                    <a:solidFill>
                      <a:srgbClr val="E2342E"/>
                    </a:solidFill>
                    <a:latin typeface="Cambria Math" panose="02040503050406030204" pitchFamily="18" charset="0"/>
                  </a:rPr>
                  <m:t>+</m:t>
                </m:r>
                <m:sSub>
                  <m:e>
                    <m:r>
                      <a:rPr xmlns:a="http://schemas.openxmlformats.org/drawingml/2006/main" sz="2100" i="1">
                        <a:solidFill>
                          <a:srgbClr val="E2342E"/>
                        </a:solidFill>
                        <a:latin typeface="Cambria Math" panose="02040503050406030204" pitchFamily="18" charset="0"/>
                      </a:rPr>
                      <m:t>O</m:t>
                    </m:r>
                  </m:e>
                  <m:sub>
                    <m:r>
                      <a:rPr xmlns:a="http://schemas.openxmlformats.org/drawingml/2006/main" sz="2100" i="1">
                        <a:solidFill>
                          <a:srgbClr val="E2342E"/>
                        </a:solidFill>
                        <a:latin typeface="Cambria Math" panose="02040503050406030204" pitchFamily="18" charset="0"/>
                      </a:rPr>
                      <m:t>2</m:t>
                    </m:r>
                  </m:sub>
                </m:sSub>
                <m:r>
                  <a:rPr xmlns:a="http://schemas.openxmlformats.org/drawingml/2006/main" sz="2100" i="1">
                    <a:solidFill>
                      <a:srgbClr val="E2342E"/>
                    </a:solidFill>
                    <a:latin typeface="Cambria Math" panose="02040503050406030204" pitchFamily="18" charset="0"/>
                  </a:rPr>
                  <m:t>→</m:t>
                </m:r>
                <m:r>
                  <a:rPr xmlns:a="http://schemas.openxmlformats.org/drawingml/2006/main" sz="2100" i="1">
                    <a:solidFill>
                      <a:srgbClr val="E2342E"/>
                    </a:solidFill>
                    <a:latin typeface="Cambria Math" panose="02040503050406030204" pitchFamily="18" charset="0"/>
                  </a:rPr>
                  <m:t>2</m:t>
                </m:r>
                <m:sSub>
                  <m:e>
                    <m:r>
                      <a:rPr xmlns:a="http://schemas.openxmlformats.org/drawingml/2006/main" sz="2100" i="1">
                        <a:solidFill>
                          <a:srgbClr val="E2342E"/>
                        </a:solidFill>
                        <a:latin typeface="Cambria Math" panose="02040503050406030204" pitchFamily="18" charset="0"/>
                      </a:rPr>
                      <m:t>H</m:t>
                    </m:r>
                  </m:e>
                  <m:sub>
                    <m:r>
                      <a:rPr xmlns:a="http://schemas.openxmlformats.org/drawingml/2006/main" sz="2100" i="1">
                        <a:solidFill>
                          <a:srgbClr val="E2342E"/>
                        </a:solidFill>
                        <a:latin typeface="Cambria Math" panose="02040503050406030204" pitchFamily="18" charset="0"/>
                      </a:rPr>
                      <m:t>2</m:t>
                    </m:r>
                  </m:sub>
                </m:sSub>
                <m:r>
                  <a:rPr xmlns:a="http://schemas.openxmlformats.org/drawingml/2006/main" sz="2100" i="1">
                    <a:solidFill>
                      <a:srgbClr val="E2342E"/>
                    </a:solidFill>
                    <a:latin typeface="Cambria Math" panose="02040503050406030204" pitchFamily="18" charset="0"/>
                  </a:rPr>
                  <m:t>O</m:t>
                </m:r>
              </m:oMath>
            </a14:m>
            <a:r>
              <a:t> of electrolysis of water could  produce an excitation of </a:t>
            </a:r>
            <a14:m>
              <m:oMath>
                <m:sSub>
                  <m:e>
                    <m:r>
                      <a:rPr xmlns:a="http://schemas.openxmlformats.org/drawingml/2006/main" sz="2100" i="1">
                        <a:solidFill>
                          <a:srgbClr val="E53356"/>
                        </a:solidFill>
                        <a:latin typeface="Cambria Math" panose="02040503050406030204" pitchFamily="18" charset="0"/>
                      </a:rPr>
                      <m:t>H</m:t>
                    </m:r>
                  </m:e>
                  <m:sub>
                    <m:r>
                      <a:rPr xmlns:a="http://schemas.openxmlformats.org/drawingml/2006/main" sz="2100" i="1">
                        <a:solidFill>
                          <a:srgbClr val="E53356"/>
                        </a:solidFill>
                        <a:latin typeface="Cambria Math" panose="02040503050406030204" pitchFamily="18" charset="0"/>
                      </a:rPr>
                      <m:t>2</m:t>
                    </m:r>
                  </m:sub>
                </m:sSub>
                <m:r>
                  <a:rPr xmlns:a="http://schemas.openxmlformats.org/drawingml/2006/main" sz="2100" i="1">
                    <a:solidFill>
                      <a:srgbClr val="E53356"/>
                    </a:solidFill>
                    <a:latin typeface="Cambria Math" panose="02040503050406030204" pitchFamily="18" charset="0"/>
                  </a:rPr>
                  <m:t>O</m:t>
                </m:r>
              </m:oMath>
            </a14:m>
            <a:r>
              <a:t> with energy near the energy making possible to overcome the potential barrier for the </a:t>
            </a:r>
            <a14:m>
              <m:oMath>
                <m:sSub>
                  <m:e>
                    <m:r>
                      <a:rPr xmlns:a="http://schemas.openxmlformats.org/drawingml/2006/main" sz="2100" i="1">
                        <a:solidFill>
                          <a:srgbClr val="E73337"/>
                        </a:solidFill>
                        <a:latin typeface="Cambria Math" panose="02040503050406030204" pitchFamily="18" charset="0"/>
                      </a:rPr>
                      <m:t>H</m:t>
                    </m:r>
                  </m:e>
                  <m:sub>
                    <m:r>
                      <a:rPr xmlns:a="http://schemas.openxmlformats.org/drawingml/2006/main" sz="2100" i="1">
                        <a:solidFill>
                          <a:srgbClr val="E73337"/>
                        </a:solidFill>
                        <a:latin typeface="Cambria Math" panose="02040503050406030204" pitchFamily="18" charset="0"/>
                      </a:rPr>
                      <m:t>2</m:t>
                    </m:r>
                  </m:sub>
                </m:sSub>
                <m:r>
                  <a:rPr xmlns:a="http://schemas.openxmlformats.org/drawingml/2006/main" sz="2100" i="1">
                    <a:solidFill>
                      <a:srgbClr val="E73337"/>
                    </a:solidFill>
                    <a:latin typeface="Cambria Math" panose="02040503050406030204" pitchFamily="18" charset="0"/>
                  </a:rPr>
                  <m:t>O</m:t>
                </m:r>
                <m:r>
                  <a:rPr xmlns:a="http://schemas.openxmlformats.org/drawingml/2006/main" sz="2100" i="1">
                    <a:solidFill>
                      <a:srgbClr val="E73337"/>
                    </a:solidFill>
                    <a:latin typeface="Cambria Math" panose="02040503050406030204" pitchFamily="18" charset="0"/>
                  </a:rPr>
                  <m:t>→</m:t>
                </m:r>
                <m:r>
                  <a:rPr xmlns:a="http://schemas.openxmlformats.org/drawingml/2006/main" sz="2100" i="1">
                    <a:solidFill>
                      <a:srgbClr val="E73337"/>
                    </a:solidFill>
                    <a:latin typeface="Cambria Math" panose="02040503050406030204" pitchFamily="18" charset="0"/>
                  </a:rPr>
                  <m:t>H</m:t>
                </m:r>
                <m:sSup>
                  <m:e>
                    <m:r>
                      <a:rPr xmlns:a="http://schemas.openxmlformats.org/drawingml/2006/main" sz="2100" i="1">
                        <a:solidFill>
                          <a:srgbClr val="E73337"/>
                        </a:solidFill>
                        <a:latin typeface="Cambria Math" panose="02040503050406030204" pitchFamily="18" charset="0"/>
                      </a:rPr>
                      <m:t>O</m:t>
                    </m:r>
                  </m:e>
                  <m:sup>
                    <m:r>
                      <a:rPr xmlns:a="http://schemas.openxmlformats.org/drawingml/2006/main" sz="2100" i="1">
                        <a:solidFill>
                          <a:srgbClr val="E73337"/>
                        </a:solidFill>
                        <a:latin typeface="Cambria Math" panose="02040503050406030204" pitchFamily="18" charset="0"/>
                      </a:rPr>
                      <m:t>-</m:t>
                    </m:r>
                  </m:sup>
                </m:sSup>
                <m:r>
                  <a:rPr xmlns:a="http://schemas.openxmlformats.org/drawingml/2006/main" sz="2100" i="1">
                    <a:solidFill>
                      <a:srgbClr val="E73337"/>
                    </a:solidFill>
                    <a:latin typeface="Cambria Math" panose="02040503050406030204" pitchFamily="18" charset="0"/>
                  </a:rPr>
                  <m:t>+</m:t>
                </m:r>
                <m:r>
                  <a:rPr xmlns:a="http://schemas.openxmlformats.org/drawingml/2006/main" sz="2100" i="1">
                    <a:solidFill>
                      <a:srgbClr val="E73337"/>
                    </a:solidFill>
                    <a:latin typeface="Cambria Math" panose="02040503050406030204" pitchFamily="18" charset="0"/>
                  </a:rPr>
                  <m:t>p</m:t>
                </m:r>
              </m:oMath>
            </a14:m>
            <a:r>
              <a:t>.  </a:t>
            </a:r>
            <a:r>
              <a:rPr>
                <a:solidFill>
                  <a:srgbClr val="E33460"/>
                </a:solidFill>
              </a:rPr>
              <a:t>No catalyst </a:t>
            </a:r>
            <a:r>
              <a:rPr>
                <a:solidFill>
                  <a:srgbClr val="080B0B"/>
                </a:solidFill>
              </a:rPr>
              <a:t>would be needed</a:t>
            </a:r>
            <a:r>
              <a:t>.  The temperatures used correspond  to a thermal photon energy scale between </a:t>
            </a:r>
            <a:r>
              <a:rPr>
                <a:solidFill>
                  <a:srgbClr val="DF3785"/>
                </a:solidFill>
              </a:rPr>
              <a:t>.</a:t>
            </a:r>
            <a:r>
              <a:rPr>
                <a:solidFill>
                  <a:srgbClr val="E63438"/>
                </a:solidFill>
              </a:rPr>
              <a:t>22-.33 eV</a:t>
            </a:r>
            <a:r>
              <a:t>.  </a:t>
            </a:r>
          </a:p>
          <a:p>
            <a:pPr marL="228600" indent="-228600">
              <a:buSzPct val="100000"/>
              <a:buChar char="•"/>
              <a:defRPr b="1" sz="1700">
                <a:latin typeface="+mn-lt"/>
                <a:ea typeface="+mn-ea"/>
                <a:cs typeface="+mn-cs"/>
                <a:sym typeface="Helvetica"/>
              </a:defRPr>
            </a:pPr>
            <a:r>
              <a:t>The transformation of ionized </a:t>
            </a:r>
            <a:r>
              <a:rPr>
                <a:solidFill>
                  <a:srgbClr val="DE398D"/>
                </a:solidFill>
              </a:rPr>
              <a:t>metal hydrides </a:t>
            </a:r>
            <a:r>
              <a:t>to neutral form by the </a:t>
            </a:r>
            <a:r>
              <a:rPr>
                <a:solidFill>
                  <a:srgbClr val="DC3B36"/>
                </a:solidFill>
              </a:rPr>
              <a:t>reverse Pollack effect</a:t>
            </a:r>
            <a:r>
              <a:t>  could liberate  energy as a photon inducing the Pollack effect  for the excitations of </a:t>
            </a:r>
            <a14:m>
              <m:oMath>
                <m:sSub>
                  <m:e>
                    <m:r>
                      <a:rPr xmlns:a="http://schemas.openxmlformats.org/drawingml/2006/main" sz="2100" i="1">
                        <a:solidFill>
                          <a:srgbClr val="E53356"/>
                        </a:solidFill>
                        <a:latin typeface="Cambria Math" panose="02040503050406030204" pitchFamily="18" charset="0"/>
                      </a:rPr>
                      <m:t>H</m:t>
                    </m:r>
                  </m:e>
                  <m:sub>
                    <m:r>
                      <a:rPr xmlns:a="http://schemas.openxmlformats.org/drawingml/2006/main" sz="2100" i="1">
                        <a:solidFill>
                          <a:srgbClr val="E53356"/>
                        </a:solidFill>
                        <a:latin typeface="Cambria Math" panose="02040503050406030204" pitchFamily="18" charset="0"/>
                      </a:rPr>
                      <m:t>2</m:t>
                    </m:r>
                  </m:sub>
                </m:sSub>
                <m:r>
                  <a:rPr xmlns:a="http://schemas.openxmlformats.org/drawingml/2006/main" sz="2100" i="1">
                    <a:solidFill>
                      <a:srgbClr val="E53356"/>
                    </a:solidFill>
                    <a:latin typeface="Cambria Math" panose="02040503050406030204" pitchFamily="18" charset="0"/>
                  </a:rPr>
                  <m:t>O</m:t>
                </m:r>
              </m:oMath>
            </a14:m>
            <a:r>
              <a:t> molecules.</a:t>
            </a:r>
          </a:p>
          <a:p>
            <a:pPr marL="228600" indent="-228600">
              <a:buSzPct val="100000"/>
              <a:buChar char="•"/>
              <a:defRPr b="1" sz="1700">
                <a:latin typeface="+mn-lt"/>
                <a:ea typeface="+mn-ea"/>
                <a:cs typeface="+mn-cs"/>
                <a:sym typeface="Helvetica"/>
              </a:defRPr>
            </a:pPr>
            <a:r>
              <a:t>For the generalized Pollack effect, </a:t>
            </a:r>
            <a14:m>
              <m:oMath>
                <m:r>
                  <a:rPr xmlns:a="http://schemas.openxmlformats.org/drawingml/2006/main" sz="2350" i="1">
                    <a:solidFill>
                      <a:srgbClr val="E03645"/>
                    </a:solidFill>
                    <a:latin typeface="Cambria Math" panose="02040503050406030204" pitchFamily="18" charset="0"/>
                  </a:rPr>
                  <m:t>O</m:t>
                </m:r>
              </m:oMath>
            </a14:m>
            <a:r>
              <a:t> is replaced by  the metal of  the metal hydride.  In the generalized Pollack effect, metal-hydrogen bond would split  to </a:t>
            </a:r>
            <a:r>
              <a:rPr>
                <a:solidFill>
                  <a:srgbClr val="080A09"/>
                </a:solidFill>
              </a:rPr>
              <a:t>metal ion</a:t>
            </a:r>
            <a:r>
              <a:t> and dark </a:t>
            </a:r>
            <a14:m>
              <m:oMath>
                <m:r>
                  <a:rPr xmlns:a="http://schemas.openxmlformats.org/drawingml/2006/main" sz="1900" i="1">
                    <a:solidFill>
                      <a:srgbClr val="E23467"/>
                    </a:solidFill>
                    <a:latin typeface="Cambria Math" panose="02040503050406030204" pitchFamily="18" charset="0"/>
                  </a:rPr>
                  <m:t>p</m:t>
                </m:r>
              </m:oMath>
            </a14:m>
            <a:r>
              <a:t> and produce   ion </a:t>
            </a:r>
            <a14:m>
              <m:oMath>
                <m:sSup>
                  <m:e>
                    <m:r>
                      <a:rPr xmlns:a="http://schemas.openxmlformats.org/drawingml/2006/main" sz="2100" i="1">
                        <a:solidFill>
                          <a:srgbClr val="DF366A"/>
                        </a:solidFill>
                        <a:latin typeface="Cambria Math" panose="02040503050406030204" pitchFamily="18" charset="0"/>
                      </a:rPr>
                      <m:t>I</m:t>
                    </m:r>
                  </m:e>
                  <m:sup>
                    <m:r>
                      <a:rPr xmlns:a="http://schemas.openxmlformats.org/drawingml/2006/main" sz="2100" i="1">
                        <a:solidFill>
                          <a:srgbClr val="DF366A"/>
                        </a:solidFill>
                        <a:latin typeface="Cambria Math" panose="02040503050406030204" pitchFamily="18" charset="0"/>
                      </a:rPr>
                      <m:t>-</m:t>
                    </m:r>
                  </m:sup>
                </m:sSup>
                <m:r>
                  <a:rPr xmlns:a="http://schemas.openxmlformats.org/drawingml/2006/main" sz="2100" i="1">
                    <a:solidFill>
                      <a:srgbClr val="DF366A"/>
                    </a:solidFill>
                    <a:latin typeface="Cambria Math" panose="02040503050406030204" pitchFamily="18" charset="0"/>
                  </a:rPr>
                  <m:t>∈</m:t>
                </m:r>
                <m:r>
                  <a:rPr xmlns:a="http://schemas.openxmlformats.org/drawingml/2006/main" sz="2100" i="1">
                    <a:solidFill>
                      <a:srgbClr val="DF366A"/>
                    </a:solidFill>
                    <a:latin typeface="Cambria Math" panose="02040503050406030204" pitchFamily="18" charset="0"/>
                  </a:rPr>
                  <m:t>{</m:t>
                </m:r>
                <m:r>
                  <a:rPr xmlns:a="http://schemas.openxmlformats.org/drawingml/2006/main" sz="2100" i="1">
                    <a:solidFill>
                      <a:srgbClr val="DF366A"/>
                    </a:solidFill>
                    <a:latin typeface="Cambria Math" panose="02040503050406030204" pitchFamily="18" charset="0"/>
                  </a:rPr>
                  <m:t>N</m:t>
                </m:r>
                <m:sSup>
                  <m:e>
                    <m:r>
                      <a:rPr xmlns:a="http://schemas.openxmlformats.org/drawingml/2006/main" sz="2100" i="1">
                        <a:solidFill>
                          <a:srgbClr val="DF366A"/>
                        </a:solidFill>
                        <a:latin typeface="Cambria Math" panose="02040503050406030204" pitchFamily="18" charset="0"/>
                      </a:rPr>
                      <m:t>i</m:t>
                    </m:r>
                  </m:e>
                  <m:sup>
                    <m:r>
                      <a:rPr xmlns:a="http://schemas.openxmlformats.org/drawingml/2006/main" sz="2100" i="1">
                        <a:solidFill>
                          <a:srgbClr val="DF366A"/>
                        </a:solidFill>
                        <a:latin typeface="Cambria Math" panose="02040503050406030204" pitchFamily="18" charset="0"/>
                      </a:rPr>
                      <m:t>-</m:t>
                    </m:r>
                  </m:sup>
                </m:sSup>
                <m:r>
                  <a:rPr xmlns:a="http://schemas.openxmlformats.org/drawingml/2006/main" sz="2100" i="1">
                    <a:solidFill>
                      <a:srgbClr val="DF366A"/>
                    </a:solidFill>
                    <a:latin typeface="Cambria Math" panose="02040503050406030204" pitchFamily="18" charset="0"/>
                  </a:rPr>
                  <m:t>,</m:t>
                </m:r>
                <m:r>
                  <a:rPr xmlns:a="http://schemas.openxmlformats.org/drawingml/2006/main" sz="2100" i="1">
                    <a:solidFill>
                      <a:srgbClr val="DF366A"/>
                    </a:solidFill>
                    <a:latin typeface="Cambria Math" panose="02040503050406030204" pitchFamily="18" charset="0"/>
                  </a:rPr>
                  <m:t>C</m:t>
                </m:r>
                <m:sSup>
                  <m:e>
                    <m:r>
                      <a:rPr xmlns:a="http://schemas.openxmlformats.org/drawingml/2006/main" sz="2100" i="1">
                        <a:solidFill>
                          <a:srgbClr val="DF366A"/>
                        </a:solidFill>
                        <a:latin typeface="Cambria Math" panose="02040503050406030204" pitchFamily="18" charset="0"/>
                      </a:rPr>
                      <m:t>u</m:t>
                    </m:r>
                  </m:e>
                  <m:sup>
                    <m:r>
                      <a:rPr xmlns:a="http://schemas.openxmlformats.org/drawingml/2006/main" sz="2100" i="1">
                        <a:solidFill>
                          <a:srgbClr val="DF366A"/>
                        </a:solidFill>
                        <a:latin typeface="Cambria Math" panose="02040503050406030204" pitchFamily="18" charset="0"/>
                      </a:rPr>
                      <m:t>-</m:t>
                    </m:r>
                  </m:sup>
                </m:sSup>
                <m:r>
                  <a:rPr xmlns:a="http://schemas.openxmlformats.org/drawingml/2006/main" sz="2100" i="1">
                    <a:solidFill>
                      <a:srgbClr val="DF366A"/>
                    </a:solidFill>
                    <a:latin typeface="Cambria Math" panose="02040503050406030204" pitchFamily="18" charset="0"/>
                  </a:rPr>
                  <m:t>,</m:t>
                </m:r>
                <m:sSup>
                  <m:e>
                    <m:r>
                      <a:rPr xmlns:a="http://schemas.openxmlformats.org/drawingml/2006/main" sz="2100" i="1">
                        <a:solidFill>
                          <a:srgbClr val="DF366A"/>
                        </a:solidFill>
                        <a:latin typeface="Cambria Math" panose="02040503050406030204" pitchFamily="18" charset="0"/>
                      </a:rPr>
                      <m:t>C</m:t>
                    </m:r>
                  </m:e>
                  <m:sup>
                    <m:r>
                      <a:rPr xmlns:a="http://schemas.openxmlformats.org/drawingml/2006/main" sz="2100" i="1">
                        <a:solidFill>
                          <a:srgbClr val="DF366A"/>
                        </a:solidFill>
                        <a:latin typeface="Cambria Math" panose="02040503050406030204" pitchFamily="18" charset="0"/>
                      </a:rPr>
                      <m:t>-</m:t>
                    </m:r>
                  </m:sup>
                </m:sSup>
                <m:r>
                  <a:rPr xmlns:a="http://schemas.openxmlformats.org/drawingml/2006/main" sz="2100" i="1">
                    <a:solidFill>
                      <a:srgbClr val="DF366A"/>
                    </a:solidFill>
                    <a:latin typeface="Cambria Math" panose="02040503050406030204" pitchFamily="18" charset="0"/>
                  </a:rPr>
                  <m:t>,</m:t>
                </m:r>
                <m:sSup>
                  <m:e>
                    <m:r>
                      <a:rPr xmlns:a="http://schemas.openxmlformats.org/drawingml/2006/main" sz="2100" i="1">
                        <a:solidFill>
                          <a:srgbClr val="DF366A"/>
                        </a:solidFill>
                        <a:latin typeface="Cambria Math" panose="02040503050406030204" pitchFamily="18" charset="0"/>
                      </a:rPr>
                      <m:t>O</m:t>
                    </m:r>
                  </m:e>
                  <m:sup>
                    <m:r>
                      <a:rPr xmlns:a="http://schemas.openxmlformats.org/drawingml/2006/main" sz="2100" i="1">
                        <a:solidFill>
                          <a:srgbClr val="DF366A"/>
                        </a:solidFill>
                        <a:latin typeface="Cambria Math" panose="02040503050406030204" pitchFamily="18" charset="0"/>
                      </a:rPr>
                      <m:t>-</m:t>
                    </m:r>
                  </m:sup>
                </m:sSup>
                <m:r>
                  <a:rPr xmlns:a="http://schemas.openxmlformats.org/drawingml/2006/main" sz="2100" i="1">
                    <a:solidFill>
                      <a:srgbClr val="DF366A"/>
                    </a:solidFill>
                    <a:latin typeface="Cambria Math" panose="02040503050406030204" pitchFamily="18" charset="0"/>
                  </a:rPr>
                  <m:t>,</m:t>
                </m:r>
                <m:r>
                  <a:rPr xmlns:a="http://schemas.openxmlformats.org/drawingml/2006/main" sz="2100" i="1">
                    <a:solidFill>
                      <a:srgbClr val="DF366A"/>
                    </a:solidFill>
                    <a:latin typeface="Cambria Math" panose="02040503050406030204" pitchFamily="18" charset="0"/>
                  </a:rPr>
                  <m:t>S</m:t>
                </m:r>
                <m:sSup>
                  <m:e>
                    <m:r>
                      <a:rPr xmlns:a="http://schemas.openxmlformats.org/drawingml/2006/main" sz="2100" i="1">
                        <a:solidFill>
                          <a:srgbClr val="DF366A"/>
                        </a:solidFill>
                        <a:latin typeface="Cambria Math" panose="02040503050406030204" pitchFamily="18" charset="0"/>
                      </a:rPr>
                      <m:t>i</m:t>
                    </m:r>
                  </m:e>
                  <m:sup>
                    <m:r>
                      <a:rPr xmlns:a="http://schemas.openxmlformats.org/drawingml/2006/main" sz="2100" i="1">
                        <a:solidFill>
                          <a:srgbClr val="DF366A"/>
                        </a:solidFill>
                        <a:latin typeface="Cambria Math" panose="02040503050406030204" pitchFamily="18" charset="0"/>
                      </a:rPr>
                      <m:t>-</m:t>
                    </m:r>
                  </m:sup>
                </m:sSup>
                <m:r>
                  <a:rPr xmlns:a="http://schemas.openxmlformats.org/drawingml/2006/main" sz="2100" i="1">
                    <a:solidFill>
                      <a:srgbClr val="DF366A"/>
                    </a:solidFill>
                    <a:latin typeface="Cambria Math" panose="02040503050406030204" pitchFamily="18" charset="0"/>
                  </a:rPr>
                  <m:t>,</m:t>
                </m:r>
                <m:sSup>
                  <m:e>
                    <m:r>
                      <a:rPr xmlns:a="http://schemas.openxmlformats.org/drawingml/2006/main" sz="2100" i="1">
                        <a:solidFill>
                          <a:srgbClr val="DF366A"/>
                        </a:solidFill>
                        <a:latin typeface="Cambria Math" panose="02040503050406030204" pitchFamily="18" charset="0"/>
                      </a:rPr>
                      <m:t>H</m:t>
                    </m:r>
                  </m:e>
                  <m:sup>
                    <m:r>
                      <a:rPr xmlns:a="http://schemas.openxmlformats.org/drawingml/2006/main" sz="2100" i="1">
                        <a:solidFill>
                          <a:srgbClr val="DF366A"/>
                        </a:solidFill>
                        <a:latin typeface="Cambria Math" panose="02040503050406030204" pitchFamily="18" charset="0"/>
                      </a:rPr>
                      <m:t>-</m:t>
                    </m:r>
                  </m:sup>
                </m:sSup>
                <m:r>
                  <a:rPr xmlns:a="http://schemas.openxmlformats.org/drawingml/2006/main" sz="2100" i="1">
                    <a:solidFill>
                      <a:srgbClr val="DF366A"/>
                    </a:solidFill>
                    <a:latin typeface="Cambria Math" panose="02040503050406030204" pitchFamily="18" charset="0"/>
                  </a:rPr>
                  <m:t>}</m:t>
                </m:r>
              </m:oMath>
            </a14:m>
            <a:r>
              <a:t>.</a:t>
            </a:r>
          </a:p>
        </p:txBody>
      </p:sp>
      <p:pic>
        <p:nvPicPr>
          <p:cNvPr id="220" name="Audio Recording.m4a" descr="Audio Recording.m4a"/>
          <p:cNvPicPr>
            <a:picLocks noChangeAspect="0"/>
          </p:cNvPicPr>
          <p:nvPr>
            <a:audioFile r:link="rId2"/>
            <p:extLst>
              <p:ext uri="{DAA4B4D4-6D71-4841-9C94-3DE7FCFB9230}">
                <p14:media xmlns:p14="http://schemas.microsoft.com/office/powerpoint/2010/main" r:embed="rId3"/>
              </p:ext>
            </p:extLst>
          </p:nvPr>
        </p:nvPicPr>
        <p:blipFill>
          <a:blip r:embed="rId4">
            <a:extLst/>
          </a:blip>
          <a:stretch>
            <a:fillRect/>
          </a:stretch>
        </p:blipFill>
        <p:spPr>
          <a:xfrm>
            <a:off x="10105813" y="7084906"/>
            <a:ext cx="571501" cy="57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89855000" fill="hold"/>
                                        <p:tgtEl>
                                          <p:spTgt spid="220"/>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220"/>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2" name="1.  New view of space-time and fields provided by  Topological Geometrodynamics (TGD) .…"/>
          <p:cNvSpPr txBox="1"/>
          <p:nvPr/>
        </p:nvSpPr>
        <p:spPr>
          <a:xfrm>
            <a:off x="528146" y="2438032"/>
            <a:ext cx="11948508" cy="5612210"/>
          </a:xfrm>
          <a:prstGeom prst="rect">
            <a:avLst/>
          </a:prstGeom>
          <a:ln w="12700">
            <a:miter lim="400000"/>
          </a:ln>
          <a:extLst>
            <a:ext uri="{C572A759-6A51-4108-AA02-DFA0A04FC94B}">
              <ma14:wrappingTextBoxFlag xmlns:ma14="http://schemas.microsoft.com/office/mac/drawingml/2011/main" val="1"/>
            </a:ext>
          </a:extLst>
        </p:spPr>
        <p:txBody>
          <a:bodyPr lIns="24383" tIns="24383" rIns="24383" bIns="24383">
            <a:spAutoFit/>
          </a:bodyPr>
          <a:lstStyle/>
          <a:p>
            <a:pPr>
              <a:defRPr b="1" sz="1700">
                <a:latin typeface="+mn-lt"/>
                <a:ea typeface="+mn-ea"/>
                <a:cs typeface="+mn-cs"/>
                <a:sym typeface="Helvetica"/>
              </a:defRPr>
            </a:pPr>
            <a:r>
              <a:t>One can imagine several ZEO based models for the Pollack effect based on the TGD view of quantum tunnelling as two  ”big” state function reductions (</a:t>
            </a:r>
            <a:r>
              <a:rPr>
                <a:solidFill>
                  <a:srgbClr val="DE3977"/>
                </a:solidFill>
              </a:rPr>
              <a:t>BSFRs</a:t>
            </a:r>
            <a:r>
              <a:t>), each changing the arrow of geometric time. The following is just one possible guess. </a:t>
            </a:r>
          </a:p>
          <a:p>
            <a:pPr marL="170446" indent="-170446">
              <a:buSzPct val="100000"/>
              <a:buChar char="•"/>
              <a:defRPr b="1" sz="1700">
                <a:latin typeface="+mn-lt"/>
                <a:ea typeface="+mn-ea"/>
                <a:cs typeface="+mn-cs"/>
                <a:sym typeface="Helvetica"/>
              </a:defRPr>
            </a:pPr>
            <a:r>
              <a:t>Assume that the presence of the catalyst </a:t>
            </a:r>
            <a14:m>
              <m:oMath>
                <m:r>
                  <a:rPr xmlns:a="http://schemas.openxmlformats.org/drawingml/2006/main" sz="2250" i="1">
                    <a:solidFill>
                      <a:srgbClr val="E73328"/>
                    </a:solidFill>
                    <a:latin typeface="Cambria Math" panose="02040503050406030204" pitchFamily="18" charset="0"/>
                  </a:rPr>
                  <m:t>C</m:t>
                </m:r>
              </m:oMath>
            </a14:m>
            <a:r>
              <a:t> makes the system </a:t>
            </a:r>
            <a:r>
              <a:rPr i="1">
                <a:solidFill>
                  <a:srgbClr val="E53435"/>
                </a:solidFill>
              </a:rPr>
              <a:t>catalyst + water molecule</a:t>
            </a:r>
            <a:r>
              <a:t>  quantum critical against splitting </a:t>
            </a:r>
            <a14:m>
              <m:oMath>
                <m:r>
                  <a:rPr xmlns:a="http://schemas.openxmlformats.org/drawingml/2006/main" sz="2100" i="1">
                    <a:solidFill>
                      <a:srgbClr val="E5333F"/>
                    </a:solidFill>
                    <a:latin typeface="Cambria Math" panose="02040503050406030204" pitchFamily="18" charset="0"/>
                  </a:rPr>
                  <m:t>O</m:t>
                </m:r>
                <m:r>
                  <a:rPr xmlns:a="http://schemas.openxmlformats.org/drawingml/2006/main" sz="2100" i="1">
                    <a:solidFill>
                      <a:srgbClr val="E5333F"/>
                    </a:solidFill>
                    <a:latin typeface="Cambria Math" panose="02040503050406030204" pitchFamily="18" charset="0"/>
                  </a:rPr>
                  <m:t>H</m:t>
                </m:r>
                <m:r>
                  <a:rPr xmlns:a="http://schemas.openxmlformats.org/drawingml/2006/main" sz="2100" i="1">
                    <a:solidFill>
                      <a:srgbClr val="E5333F"/>
                    </a:solidFill>
                    <a:latin typeface="Cambria Math" panose="02040503050406030204" pitchFamily="18" charset="0"/>
                  </a:rPr>
                  <m:t>→</m:t>
                </m:r>
                <m:sSup>
                  <m:e>
                    <m:r>
                      <a:rPr xmlns:a="http://schemas.openxmlformats.org/drawingml/2006/main" sz="2100" i="1">
                        <a:solidFill>
                          <a:srgbClr val="E5333F"/>
                        </a:solidFill>
                        <a:latin typeface="Cambria Math" panose="02040503050406030204" pitchFamily="18" charset="0"/>
                      </a:rPr>
                      <m:t>O</m:t>
                    </m:r>
                  </m:e>
                  <m:sup>
                    <m:r>
                      <a:rPr xmlns:a="http://schemas.openxmlformats.org/drawingml/2006/main" sz="2100" i="1">
                        <a:solidFill>
                          <a:srgbClr val="E5333F"/>
                        </a:solidFill>
                        <a:latin typeface="Cambria Math" panose="02040503050406030204" pitchFamily="18" charset="0"/>
                      </a:rPr>
                      <m:t>-</m:t>
                    </m:r>
                  </m:sup>
                </m:sSup>
                <m:r>
                  <a:rPr xmlns:a="http://schemas.openxmlformats.org/drawingml/2006/main" sz="2100" i="1">
                    <a:solidFill>
                      <a:srgbClr val="E5333F"/>
                    </a:solidFill>
                    <a:latin typeface="Cambria Math" panose="02040503050406030204" pitchFamily="18" charset="0"/>
                  </a:rPr>
                  <m:t>+</m:t>
                </m:r>
                <m:r>
                  <a:rPr xmlns:a="http://schemas.openxmlformats.org/drawingml/2006/main" sz="2100" i="1">
                    <a:solidFill>
                      <a:srgbClr val="E5333F"/>
                    </a:solidFill>
                    <a:latin typeface="Cambria Math" panose="02040503050406030204" pitchFamily="18" charset="0"/>
                  </a:rPr>
                  <m:t>p</m:t>
                </m:r>
              </m:oMath>
            </a14:m>
            <a:r>
              <a:rPr>
                <a:solidFill>
                  <a:srgbClr val="E5343F"/>
                </a:solidFill>
              </a:rPr>
              <a:t>, </a:t>
            </a:r>
            <a:r>
              <a:rPr>
                <a:solidFill>
                  <a:srgbClr val="050505"/>
                </a:solidFill>
              </a:rPr>
              <a:t>where</a:t>
            </a:r>
            <a:r>
              <a:rPr>
                <a:solidFill>
                  <a:srgbClr val="E5343F"/>
                </a:solidFill>
              </a:rPr>
              <a:t> OH </a:t>
            </a:r>
            <a:r>
              <a:rPr>
                <a:solidFill>
                  <a:srgbClr val="060606"/>
                </a:solidFill>
              </a:rPr>
              <a:t>belongs to water molecule and</a:t>
            </a:r>
            <a:r>
              <a:rPr>
                <a:solidFill>
                  <a:srgbClr val="E5343F"/>
                </a:solidFill>
              </a:rPr>
              <a:t> p </a:t>
            </a:r>
            <a:r>
              <a:rPr>
                <a:solidFill>
                  <a:srgbClr val="07090A"/>
                </a:solidFill>
              </a:rPr>
              <a:t>is dark proton at the monopole flux tub</a:t>
            </a:r>
            <a:r>
              <a:rPr>
                <a:solidFill>
                  <a:srgbClr val="040302"/>
                </a:solidFill>
              </a:rPr>
              <a:t>e.</a:t>
            </a:r>
            <a:r>
              <a:t> The system would be  in a superposition of  states  </a:t>
            </a:r>
            <a14:m>
              <m:oMath>
                <m:r>
                  <a:rPr xmlns:a="http://schemas.openxmlformats.org/drawingml/2006/main" sz="2100" i="1">
                    <a:solidFill>
                      <a:srgbClr val="E3345D"/>
                    </a:solidFill>
                    <a:latin typeface="Cambria Math" panose="02040503050406030204" pitchFamily="18" charset="0"/>
                  </a:rPr>
                  <m:t>C</m:t>
                </m:r>
                <m:r>
                  <a:rPr xmlns:a="http://schemas.openxmlformats.org/drawingml/2006/main" sz="2100" i="1">
                    <a:solidFill>
                      <a:srgbClr val="E3345D"/>
                    </a:solidFill>
                    <a:latin typeface="Cambria Math" panose="02040503050406030204" pitchFamily="18" charset="0"/>
                  </a:rPr>
                  <m:t>(</m:t>
                </m:r>
                <m:r>
                  <a:rPr xmlns:a="http://schemas.openxmlformats.org/drawingml/2006/main" sz="2100" i="1">
                    <a:solidFill>
                      <a:srgbClr val="E3345D"/>
                    </a:solidFill>
                    <a:latin typeface="Cambria Math" panose="02040503050406030204" pitchFamily="18" charset="0"/>
                  </a:rPr>
                  <m:t>E</m:t>
                </m:r>
                <m:r>
                  <a:rPr xmlns:a="http://schemas.openxmlformats.org/drawingml/2006/main" sz="2100" i="1">
                    <a:solidFill>
                      <a:srgbClr val="E3345D"/>
                    </a:solidFill>
                    <a:latin typeface="Cambria Math" panose="02040503050406030204" pitchFamily="18" charset="0"/>
                  </a:rPr>
                  <m:t>)</m:t>
                </m:r>
                <m:r>
                  <a:rPr xmlns:a="http://schemas.openxmlformats.org/drawingml/2006/main" sz="2100" i="1">
                    <a:solidFill>
                      <a:srgbClr val="E3345D"/>
                    </a:solidFill>
                    <a:latin typeface="Cambria Math" panose="02040503050406030204" pitchFamily="18" charset="0"/>
                  </a:rPr>
                  <m:t>+</m:t>
                </m:r>
                <m:sSub>
                  <m:e>
                    <m:r>
                      <a:rPr xmlns:a="http://schemas.openxmlformats.org/drawingml/2006/main" sz="2100" i="1">
                        <a:solidFill>
                          <a:srgbClr val="E3345D"/>
                        </a:solidFill>
                        <a:latin typeface="Cambria Math" panose="02040503050406030204" pitchFamily="18" charset="0"/>
                      </a:rPr>
                      <m:t>H</m:t>
                    </m:r>
                  </m:e>
                  <m:sub>
                    <m:r>
                      <a:rPr xmlns:a="http://schemas.openxmlformats.org/drawingml/2006/main" sz="2100" i="1">
                        <a:solidFill>
                          <a:srgbClr val="E3345D"/>
                        </a:solidFill>
                        <a:latin typeface="Cambria Math" panose="02040503050406030204" pitchFamily="18" charset="0"/>
                      </a:rPr>
                      <m:t>2</m:t>
                    </m:r>
                  </m:sub>
                </m:sSub>
                <m:r>
                  <a:rPr xmlns:a="http://schemas.openxmlformats.org/drawingml/2006/main" sz="2100" i="1">
                    <a:solidFill>
                      <a:srgbClr val="E3345D"/>
                    </a:solidFill>
                    <a:latin typeface="Cambria Math" panose="02040503050406030204" pitchFamily="18" charset="0"/>
                  </a:rPr>
                  <m:t>O</m:t>
                </m:r>
                <m:r>
                  <a:rPr xmlns:a="http://schemas.openxmlformats.org/drawingml/2006/main" sz="2100" i="1">
                    <a:solidFill>
                      <a:srgbClr val="E3345D"/>
                    </a:solidFill>
                    <a:latin typeface="Cambria Math" panose="02040503050406030204" pitchFamily="18" charset="0"/>
                  </a:rPr>
                  <m:t>(</m:t>
                </m:r>
                <m:sSub>
                  <m:e>
                    <m:r>
                      <a:rPr xmlns:a="http://schemas.openxmlformats.org/drawingml/2006/main" sz="2100" i="1">
                        <a:solidFill>
                          <a:srgbClr val="E3345D"/>
                        </a:solidFill>
                        <a:latin typeface="Cambria Math" panose="02040503050406030204" pitchFamily="18" charset="0"/>
                      </a:rPr>
                      <m:t>E</m:t>
                    </m:r>
                  </m:e>
                  <m:sub>
                    <m:r>
                      <a:rPr xmlns:a="http://schemas.openxmlformats.org/drawingml/2006/main" sz="2100" i="1">
                        <a:solidFill>
                          <a:srgbClr val="E3345D"/>
                        </a:solidFill>
                        <a:latin typeface="Cambria Math" panose="02040503050406030204" pitchFamily="18" charset="0"/>
                      </a:rPr>
                      <m:t>w</m:t>
                    </m:r>
                  </m:sub>
                </m:sSub>
                <m:r>
                  <a:rPr xmlns:a="http://schemas.openxmlformats.org/drawingml/2006/main" sz="2100" i="1">
                    <a:solidFill>
                      <a:srgbClr val="E3345D"/>
                    </a:solidFill>
                    <a:latin typeface="Cambria Math" panose="02040503050406030204" pitchFamily="18" charset="0"/>
                  </a:rPr>
                  <m:t>)</m:t>
                </m:r>
              </m:oMath>
            </a14:m>
            <a:r>
              <a:rPr>
                <a:solidFill>
                  <a:srgbClr val="E4345E"/>
                </a:solidFill>
              </a:rPr>
              <a:t> </a:t>
            </a:r>
            <a:r>
              <a:t> and  </a:t>
            </a:r>
            <a14:m>
              <m:oMath>
                <m:r>
                  <a:rPr xmlns:a="http://schemas.openxmlformats.org/drawingml/2006/main" sz="2100" i="1">
                    <a:solidFill>
                      <a:srgbClr val="E4342F"/>
                    </a:solidFill>
                    <a:latin typeface="Cambria Math" panose="02040503050406030204" pitchFamily="18" charset="0"/>
                  </a:rPr>
                  <m:t>C</m:t>
                </m:r>
                <m:r>
                  <a:rPr xmlns:a="http://schemas.openxmlformats.org/drawingml/2006/main" sz="2100" i="1">
                    <a:solidFill>
                      <a:srgbClr val="E4342F"/>
                    </a:solidFill>
                    <a:latin typeface="Cambria Math" panose="02040503050406030204" pitchFamily="18" charset="0"/>
                  </a:rPr>
                  <m:t>(</m:t>
                </m:r>
                <m:r>
                  <a:rPr xmlns:a="http://schemas.openxmlformats.org/drawingml/2006/main" sz="2100" i="1">
                    <a:solidFill>
                      <a:srgbClr val="E4342F"/>
                    </a:solidFill>
                    <a:latin typeface="Cambria Math" panose="02040503050406030204" pitchFamily="18" charset="0"/>
                  </a:rPr>
                  <m:t>E</m:t>
                </m:r>
                <m:r>
                  <a:rPr xmlns:a="http://schemas.openxmlformats.org/drawingml/2006/main" sz="2100" i="1">
                    <a:solidFill>
                      <a:srgbClr val="E4342F"/>
                    </a:solidFill>
                    <a:latin typeface="Cambria Math" panose="02040503050406030204" pitchFamily="18" charset="0"/>
                  </a:rPr>
                  <m:t>-</m:t>
                </m:r>
                <m:r>
                  <m:rPr>
                    <m:sty m:val="p"/>
                  </m:rPr>
                  <a:rPr xmlns:a="http://schemas.openxmlformats.org/drawingml/2006/main" sz="2100" i="1">
                    <a:solidFill>
                      <a:srgbClr val="E4342F"/>
                    </a:solidFill>
                    <a:latin typeface="Cambria Math" panose="02040503050406030204" pitchFamily="18" charset="0"/>
                  </a:rPr>
                  <m:t>Δ</m:t>
                </m:r>
                <m:r>
                  <a:rPr xmlns:a="http://schemas.openxmlformats.org/drawingml/2006/main" sz="2100" i="1">
                    <a:solidFill>
                      <a:srgbClr val="E4342F"/>
                    </a:solidFill>
                    <a:latin typeface="Cambria Math" panose="02040503050406030204" pitchFamily="18" charset="0"/>
                  </a:rPr>
                  <m:t>E</m:t>
                </m:r>
                <m:r>
                  <a:rPr xmlns:a="http://schemas.openxmlformats.org/drawingml/2006/main" sz="2100" i="1">
                    <a:solidFill>
                      <a:srgbClr val="E4342F"/>
                    </a:solidFill>
                    <a:latin typeface="Cambria Math" panose="02040503050406030204" pitchFamily="18" charset="0"/>
                  </a:rPr>
                  <m:t>)</m:t>
                </m:r>
                <m:r>
                  <a:rPr xmlns:a="http://schemas.openxmlformats.org/drawingml/2006/main" sz="2100" i="1">
                    <a:solidFill>
                      <a:srgbClr val="E4342F"/>
                    </a:solidFill>
                    <a:latin typeface="Cambria Math" panose="02040503050406030204" pitchFamily="18" charset="0"/>
                  </a:rPr>
                  <m:t>+</m:t>
                </m:r>
                <m:sSub>
                  <m:e>
                    <m:r>
                      <a:rPr xmlns:a="http://schemas.openxmlformats.org/drawingml/2006/main" sz="2100" i="1">
                        <a:solidFill>
                          <a:srgbClr val="E4342F"/>
                        </a:solidFill>
                        <a:latin typeface="Cambria Math" panose="02040503050406030204" pitchFamily="18" charset="0"/>
                      </a:rPr>
                      <m:t>H</m:t>
                    </m:r>
                  </m:e>
                  <m:sub>
                    <m:r>
                      <a:rPr xmlns:a="http://schemas.openxmlformats.org/drawingml/2006/main" sz="2100" i="1">
                        <a:solidFill>
                          <a:srgbClr val="E4342F"/>
                        </a:solidFill>
                        <a:latin typeface="Cambria Math" panose="02040503050406030204" pitchFamily="18" charset="0"/>
                      </a:rPr>
                      <m:t>2</m:t>
                    </m:r>
                  </m:sub>
                </m:sSub>
                <m:r>
                  <a:rPr xmlns:a="http://schemas.openxmlformats.org/drawingml/2006/main" sz="2100" i="1">
                    <a:solidFill>
                      <a:srgbClr val="E4342F"/>
                    </a:solidFill>
                    <a:latin typeface="Cambria Math" panose="02040503050406030204" pitchFamily="18" charset="0"/>
                  </a:rPr>
                  <m:t>O</m:t>
                </m:r>
                <m:r>
                  <a:rPr xmlns:a="http://schemas.openxmlformats.org/drawingml/2006/main" sz="2100" i="1">
                    <a:solidFill>
                      <a:srgbClr val="E4342F"/>
                    </a:solidFill>
                    <a:latin typeface="Cambria Math" panose="02040503050406030204" pitchFamily="18" charset="0"/>
                  </a:rPr>
                  <m:t>(</m:t>
                </m:r>
                <m:sSub>
                  <m:e>
                    <m:r>
                      <a:rPr xmlns:a="http://schemas.openxmlformats.org/drawingml/2006/main" sz="2100" i="1">
                        <a:solidFill>
                          <a:srgbClr val="E4342F"/>
                        </a:solidFill>
                        <a:latin typeface="Cambria Math" panose="02040503050406030204" pitchFamily="18" charset="0"/>
                      </a:rPr>
                      <m:t>E</m:t>
                    </m:r>
                  </m:e>
                  <m:sub>
                    <m:r>
                      <a:rPr xmlns:a="http://schemas.openxmlformats.org/drawingml/2006/main" sz="2100" i="1">
                        <a:solidFill>
                          <a:srgbClr val="E4342F"/>
                        </a:solidFill>
                        <a:latin typeface="Cambria Math" panose="02040503050406030204" pitchFamily="18" charset="0"/>
                      </a:rPr>
                      <m:t>w</m:t>
                    </m:r>
                  </m:sub>
                </m:sSub>
                <m:r>
                  <a:rPr xmlns:a="http://schemas.openxmlformats.org/drawingml/2006/main" sz="2100" i="1">
                    <a:solidFill>
                      <a:srgbClr val="E4342F"/>
                    </a:solidFill>
                    <a:latin typeface="Cambria Math" panose="02040503050406030204" pitchFamily="18" charset="0"/>
                  </a:rPr>
                  <m:t>+</m:t>
                </m:r>
                <m:r>
                  <m:rPr>
                    <m:sty m:val="p"/>
                  </m:rPr>
                  <a:rPr xmlns:a="http://schemas.openxmlformats.org/drawingml/2006/main" sz="2100" i="1">
                    <a:solidFill>
                      <a:srgbClr val="E4342F"/>
                    </a:solidFill>
                    <a:latin typeface="Cambria Math" panose="02040503050406030204" pitchFamily="18" charset="0"/>
                  </a:rPr>
                  <m:t>Δ</m:t>
                </m:r>
                <m:r>
                  <a:rPr xmlns:a="http://schemas.openxmlformats.org/drawingml/2006/main" sz="2100" i="1">
                    <a:solidFill>
                      <a:srgbClr val="E4342F"/>
                    </a:solidFill>
                    <a:latin typeface="Cambria Math" panose="02040503050406030204" pitchFamily="18" charset="0"/>
                  </a:rPr>
                  <m:t>E</m:t>
                </m:r>
                <m:r>
                  <a:rPr xmlns:a="http://schemas.openxmlformats.org/drawingml/2006/main" sz="2100" i="1">
                    <a:solidFill>
                      <a:srgbClr val="E4342F"/>
                    </a:solidFill>
                    <a:latin typeface="Cambria Math" panose="02040503050406030204" pitchFamily="18" charset="0"/>
                  </a:rPr>
                  <m:t>)</m:t>
                </m:r>
              </m:oMath>
            </a14:m>
            <a:r>
              <a:rPr>
                <a:solidFill>
                  <a:srgbClr val="E4342F"/>
                </a:solidFill>
              </a:rPr>
              <a:t> </a:t>
            </a:r>
            <a:r>
              <a:t>so that the water molecule and catalyst are entangled. One can speak of energy entanglement. The energy </a:t>
            </a:r>
            <a14:m>
              <m:oMath>
                <m:sSub>
                  <m:e>
                    <m:r>
                      <a:rPr xmlns:a="http://schemas.openxmlformats.org/drawingml/2006/main" sz="2050" i="1">
                        <a:solidFill>
                          <a:srgbClr val="E53329"/>
                        </a:solidFill>
                        <a:latin typeface="Cambria Math" panose="02040503050406030204" pitchFamily="18" charset="0"/>
                      </a:rPr>
                      <m:t>E</m:t>
                    </m:r>
                  </m:e>
                  <m:sub>
                    <m:r>
                      <a:rPr xmlns:a="http://schemas.openxmlformats.org/drawingml/2006/main" sz="2050" i="1">
                        <a:solidFill>
                          <a:srgbClr val="E53329"/>
                        </a:solidFill>
                        <a:latin typeface="Cambria Math" panose="02040503050406030204" pitchFamily="18" charset="0"/>
                      </a:rPr>
                      <m:t>w</m:t>
                    </m:r>
                  </m:sub>
                </m:sSub>
                <m:r>
                  <a:rPr xmlns:a="http://schemas.openxmlformats.org/drawingml/2006/main" sz="2050" i="1">
                    <a:solidFill>
                      <a:srgbClr val="E53329"/>
                    </a:solidFill>
                    <a:latin typeface="Cambria Math" panose="02040503050406030204" pitchFamily="18" charset="0"/>
                  </a:rPr>
                  <m:t>+</m:t>
                </m:r>
                <m:r>
                  <a:rPr xmlns:a="http://schemas.openxmlformats.org/drawingml/2006/main" sz="2050" i="1">
                    <a:solidFill>
                      <a:srgbClr val="E53329"/>
                    </a:solidFill>
                    <a:latin typeface="Cambria Math" panose="02040503050406030204" pitchFamily="18" charset="0"/>
                  </a:rPr>
                  <m:t>E</m:t>
                </m:r>
              </m:oMath>
            </a14:m>
            <a:r>
              <a:t> of </a:t>
            </a:r>
            <a14:m>
              <m:oMath>
                <m:sSub>
                  <m:e>
                    <m:r>
                      <a:rPr xmlns:a="http://schemas.openxmlformats.org/drawingml/2006/main" sz="2100" i="1">
                        <a:solidFill>
                          <a:srgbClr val="E33442"/>
                        </a:solidFill>
                        <a:latin typeface="Cambria Math" panose="02040503050406030204" pitchFamily="18" charset="0"/>
                      </a:rPr>
                      <m:t>H</m:t>
                    </m:r>
                  </m:e>
                  <m:sub>
                    <m:r>
                      <a:rPr xmlns:a="http://schemas.openxmlformats.org/drawingml/2006/main" sz="2100" i="1">
                        <a:solidFill>
                          <a:srgbClr val="E33442"/>
                        </a:solidFill>
                        <a:latin typeface="Cambria Math" panose="02040503050406030204" pitchFamily="18" charset="0"/>
                      </a:rPr>
                      <m:t>2</m:t>
                    </m:r>
                  </m:sub>
                </m:sSub>
                <m:r>
                  <a:rPr xmlns:a="http://schemas.openxmlformats.org/drawingml/2006/main" sz="2100" i="1">
                    <a:solidFill>
                      <a:srgbClr val="E33442"/>
                    </a:solidFill>
                    <a:latin typeface="Cambria Math" panose="02040503050406030204" pitchFamily="18" charset="0"/>
                  </a:rPr>
                  <m:t>O</m:t>
                </m:r>
              </m:oMath>
            </a14:m>
            <a:r>
              <a:t> in the critical state is slightly below the top of the potential barrier preventing the splitting to </a:t>
            </a:r>
            <a14:m>
              <m:oMath>
                <m:r>
                  <a:rPr xmlns:a="http://schemas.openxmlformats.org/drawingml/2006/main" sz="2100" i="1">
                    <a:solidFill>
                      <a:srgbClr val="E03540"/>
                    </a:solidFill>
                    <a:latin typeface="Cambria Math" panose="02040503050406030204" pitchFamily="18" charset="0"/>
                  </a:rPr>
                  <m:t>H</m:t>
                </m:r>
                <m:sSup>
                  <m:e>
                    <m:r>
                      <a:rPr xmlns:a="http://schemas.openxmlformats.org/drawingml/2006/main" sz="2100" i="1">
                        <a:solidFill>
                          <a:srgbClr val="E03540"/>
                        </a:solidFill>
                        <a:latin typeface="Cambria Math" panose="02040503050406030204" pitchFamily="18" charset="0"/>
                      </a:rPr>
                      <m:t>O</m:t>
                    </m:r>
                  </m:e>
                  <m:sup>
                    <m:r>
                      <a:rPr xmlns:a="http://schemas.openxmlformats.org/drawingml/2006/main" sz="2100" i="1">
                        <a:solidFill>
                          <a:srgbClr val="E03540"/>
                        </a:solidFill>
                        <a:latin typeface="Cambria Math" panose="02040503050406030204" pitchFamily="18" charset="0"/>
                      </a:rPr>
                      <m:t>-</m:t>
                    </m:r>
                  </m:sup>
                </m:sSup>
                <m:r>
                  <a:rPr xmlns:a="http://schemas.openxmlformats.org/drawingml/2006/main" sz="2100" i="1">
                    <a:solidFill>
                      <a:srgbClr val="E03540"/>
                    </a:solidFill>
                    <a:latin typeface="Cambria Math" panose="02040503050406030204" pitchFamily="18" charset="0"/>
                  </a:rPr>
                  <m:t>+</m:t>
                </m:r>
                <m:r>
                  <a:rPr xmlns:a="http://schemas.openxmlformats.org/drawingml/2006/main" sz="2100" i="1">
                    <a:solidFill>
                      <a:srgbClr val="E03540"/>
                    </a:solidFill>
                    <a:latin typeface="Cambria Math" panose="02040503050406030204" pitchFamily="18" charset="0"/>
                  </a:rPr>
                  <m:t>p</m:t>
                </m:r>
              </m:oMath>
            </a14:m>
            <a:r>
              <a:rPr>
                <a:solidFill>
                  <a:srgbClr val="E13640"/>
                </a:solidFill>
              </a:rPr>
              <a:t> </a:t>
            </a:r>
            <a:r>
              <a:rPr>
                <a:solidFill>
                  <a:srgbClr val="060707"/>
                </a:solidFill>
              </a:rPr>
              <a:t>consisting of water ion and dark proton.</a:t>
            </a:r>
            <a:endParaRPr>
              <a:solidFill>
                <a:srgbClr val="050307"/>
              </a:solidFill>
            </a:endParaRPr>
          </a:p>
          <a:p>
            <a:pPr marL="170446" indent="-170446">
              <a:buSzPct val="100000"/>
              <a:buChar char="•"/>
              <a:defRPr b="1" sz="1700">
                <a:latin typeface="+mn-lt"/>
                <a:ea typeface="+mn-ea"/>
                <a:cs typeface="+mn-cs"/>
                <a:sym typeface="Helvetica"/>
              </a:defRPr>
            </a:pPr>
            <a:r>
              <a:t>The absorption of the Pollack photon </a:t>
            </a:r>
            <a14:m>
              <m:oMath>
                <m:r>
                  <a:rPr xmlns:a="http://schemas.openxmlformats.org/drawingml/2006/main" sz="2050" i="1">
                    <a:solidFill>
                      <a:srgbClr val="E1343A"/>
                    </a:solidFill>
                    <a:latin typeface="Cambria Math" panose="02040503050406030204" pitchFamily="18" charset="0"/>
                  </a:rPr>
                  <m:t>γ</m:t>
                </m:r>
              </m:oMath>
            </a14:m>
            <a:r>
              <a:rPr>
                <a:solidFill>
                  <a:srgbClr val="E2353A"/>
                </a:solidFill>
              </a:rPr>
              <a:t> </a:t>
            </a:r>
            <a:r>
              <a:rPr>
                <a:solidFill>
                  <a:srgbClr val="090711"/>
                </a:solidFill>
              </a:rPr>
              <a:t>b</a:t>
            </a:r>
            <a:r>
              <a:rPr>
                <a:solidFill>
                  <a:srgbClr val="07070B"/>
                </a:solidFill>
              </a:rPr>
              <a:t>y water molecule </a:t>
            </a:r>
            <a:r>
              <a:t> makes this  transition energetically possible. In the ZEO based view of quantum tunnelling, the decay could be induced by the </a:t>
            </a:r>
            <a:r>
              <a:rPr>
                <a:solidFill>
                  <a:srgbClr val="DF377E"/>
                </a:solidFill>
              </a:rPr>
              <a:t>first </a:t>
            </a:r>
            <a:r>
              <a:t>  </a:t>
            </a:r>
            <a:r>
              <a:rPr>
                <a:solidFill>
                  <a:srgbClr val="E33437"/>
                </a:solidFill>
              </a:rPr>
              <a:t>BSFR</a:t>
            </a:r>
            <a:r>
              <a:rPr>
                <a:solidFill>
                  <a:srgbClr val="070809"/>
                </a:solidFill>
              </a:rPr>
              <a:t> </a:t>
            </a:r>
            <a:r>
              <a:t>generating a  time reversed   state  as a superposition of  states </a:t>
            </a:r>
            <a14:m>
              <m:oMath>
                <m:r>
                  <a:rPr xmlns:a="http://schemas.openxmlformats.org/drawingml/2006/main" sz="2100" i="1">
                    <a:solidFill>
                      <a:srgbClr val="E23442"/>
                    </a:solidFill>
                    <a:latin typeface="Cambria Math" panose="02040503050406030204" pitchFamily="18" charset="0"/>
                  </a:rPr>
                  <m:t>C</m:t>
                </m:r>
                <m:r>
                  <a:rPr xmlns:a="http://schemas.openxmlformats.org/drawingml/2006/main" sz="2100" i="1">
                    <a:solidFill>
                      <a:srgbClr val="E23442"/>
                    </a:solidFill>
                    <a:latin typeface="Cambria Math" panose="02040503050406030204" pitchFamily="18" charset="0"/>
                  </a:rPr>
                  <m:t>(</m:t>
                </m:r>
                <m:r>
                  <a:rPr xmlns:a="http://schemas.openxmlformats.org/drawingml/2006/main" sz="2100" i="1">
                    <a:solidFill>
                      <a:srgbClr val="E23442"/>
                    </a:solidFill>
                    <a:latin typeface="Cambria Math" panose="02040503050406030204" pitchFamily="18" charset="0"/>
                  </a:rPr>
                  <m:t>E</m:t>
                </m:r>
                <m:r>
                  <a:rPr xmlns:a="http://schemas.openxmlformats.org/drawingml/2006/main" sz="2100" i="1">
                    <a:solidFill>
                      <a:srgbClr val="E23442"/>
                    </a:solidFill>
                    <a:latin typeface="Cambria Math" panose="02040503050406030204" pitchFamily="18" charset="0"/>
                  </a:rPr>
                  <m:t>-</m:t>
                </m:r>
                <m:r>
                  <m:rPr>
                    <m:sty m:val="p"/>
                  </m:rPr>
                  <a:rPr xmlns:a="http://schemas.openxmlformats.org/drawingml/2006/main" sz="2100" i="1">
                    <a:solidFill>
                      <a:srgbClr val="E23442"/>
                    </a:solidFill>
                    <a:latin typeface="Cambria Math" panose="02040503050406030204" pitchFamily="18" charset="0"/>
                  </a:rPr>
                  <m:t>Δ</m:t>
                </m:r>
                <m:r>
                  <a:rPr xmlns:a="http://schemas.openxmlformats.org/drawingml/2006/main" sz="2100" i="1">
                    <a:solidFill>
                      <a:srgbClr val="E23442"/>
                    </a:solidFill>
                    <a:latin typeface="Cambria Math" panose="02040503050406030204" pitchFamily="18" charset="0"/>
                  </a:rPr>
                  <m:t>E</m:t>
                </m:r>
                <m:r>
                  <a:rPr xmlns:a="http://schemas.openxmlformats.org/drawingml/2006/main" sz="2100" i="1">
                    <a:solidFill>
                      <a:srgbClr val="E23442"/>
                    </a:solidFill>
                    <a:latin typeface="Cambria Math" panose="02040503050406030204" pitchFamily="18" charset="0"/>
                  </a:rPr>
                  <m:t>)</m:t>
                </m:r>
                <m:r>
                  <a:rPr xmlns:a="http://schemas.openxmlformats.org/drawingml/2006/main" sz="2100" i="1">
                    <a:solidFill>
                      <a:srgbClr val="E23442"/>
                    </a:solidFill>
                    <a:latin typeface="Cambria Math" panose="02040503050406030204" pitchFamily="18" charset="0"/>
                  </a:rPr>
                  <m:t>+</m:t>
                </m:r>
                <m:sSub>
                  <m:e>
                    <m:r>
                      <a:rPr xmlns:a="http://schemas.openxmlformats.org/drawingml/2006/main" sz="2100" i="1">
                        <a:solidFill>
                          <a:srgbClr val="E23442"/>
                        </a:solidFill>
                        <a:latin typeface="Cambria Math" panose="02040503050406030204" pitchFamily="18" charset="0"/>
                      </a:rPr>
                      <m:t>H</m:t>
                    </m:r>
                  </m:e>
                  <m:sub>
                    <m:r>
                      <a:rPr xmlns:a="http://schemas.openxmlformats.org/drawingml/2006/main" sz="2100" i="1">
                        <a:solidFill>
                          <a:srgbClr val="E23442"/>
                        </a:solidFill>
                        <a:latin typeface="Cambria Math" panose="02040503050406030204" pitchFamily="18" charset="0"/>
                      </a:rPr>
                      <m:t>2</m:t>
                    </m:r>
                  </m:sub>
                </m:sSub>
                <m:r>
                  <a:rPr xmlns:a="http://schemas.openxmlformats.org/drawingml/2006/main" sz="2100" i="1">
                    <a:solidFill>
                      <a:srgbClr val="E23442"/>
                    </a:solidFill>
                    <a:latin typeface="Cambria Math" panose="02040503050406030204" pitchFamily="18" charset="0"/>
                  </a:rPr>
                  <m:t>O</m:t>
                </m:r>
                <m:r>
                  <a:rPr xmlns:a="http://schemas.openxmlformats.org/drawingml/2006/main" sz="2100" i="1">
                    <a:solidFill>
                      <a:srgbClr val="E23442"/>
                    </a:solidFill>
                    <a:latin typeface="Cambria Math" panose="02040503050406030204" pitchFamily="18" charset="0"/>
                  </a:rPr>
                  <m:t>(</m:t>
                </m:r>
                <m:sSub>
                  <m:e>
                    <m:r>
                      <a:rPr xmlns:a="http://schemas.openxmlformats.org/drawingml/2006/main" sz="2100" i="1">
                        <a:solidFill>
                          <a:srgbClr val="E23442"/>
                        </a:solidFill>
                        <a:latin typeface="Cambria Math" panose="02040503050406030204" pitchFamily="18" charset="0"/>
                      </a:rPr>
                      <m:t>E</m:t>
                    </m:r>
                  </m:e>
                  <m:sub>
                    <m:r>
                      <a:rPr xmlns:a="http://schemas.openxmlformats.org/drawingml/2006/main" sz="2100" i="1">
                        <a:solidFill>
                          <a:srgbClr val="E23442"/>
                        </a:solidFill>
                        <a:latin typeface="Cambria Math" panose="02040503050406030204" pitchFamily="18" charset="0"/>
                      </a:rPr>
                      <m:t>1</m:t>
                    </m:r>
                  </m:sub>
                </m:sSub>
                <m:r>
                  <a:rPr xmlns:a="http://schemas.openxmlformats.org/drawingml/2006/main" sz="2100" i="1">
                    <a:solidFill>
                      <a:srgbClr val="E23442"/>
                    </a:solidFill>
                    <a:latin typeface="Cambria Math" panose="02040503050406030204" pitchFamily="18" charset="0"/>
                  </a:rPr>
                  <m:t>)</m:t>
                </m:r>
              </m:oMath>
            </a14:m>
            <a:r>
              <a:rPr b="0">
                <a:solidFill>
                  <a:srgbClr val="E33442"/>
                </a:solidFill>
              </a:rPr>
              <a:t> </a:t>
            </a:r>
            <a:r>
              <a:rPr>
                <a:solidFill>
                  <a:srgbClr val="060808"/>
                </a:solidFill>
              </a:rPr>
              <a:t> and  the state </a:t>
            </a:r>
            <a14:m>
              <m:oMath>
                <m:r>
                  <a:rPr xmlns:a="http://schemas.openxmlformats.org/drawingml/2006/main" sz="2100" i="1">
                    <a:solidFill>
                      <a:srgbClr val="E43346"/>
                    </a:solidFill>
                    <a:latin typeface="Cambria Math" panose="02040503050406030204" pitchFamily="18" charset="0"/>
                  </a:rPr>
                  <m:t>C</m:t>
                </m:r>
                <m:r>
                  <a:rPr xmlns:a="http://schemas.openxmlformats.org/drawingml/2006/main" sz="2100" i="1">
                    <a:solidFill>
                      <a:srgbClr val="E43346"/>
                    </a:solidFill>
                    <a:latin typeface="Cambria Math" panose="02040503050406030204" pitchFamily="18" charset="0"/>
                  </a:rPr>
                  <m:t>(</m:t>
                </m:r>
                <m:r>
                  <a:rPr xmlns:a="http://schemas.openxmlformats.org/drawingml/2006/main" sz="2100" i="1">
                    <a:solidFill>
                      <a:srgbClr val="E43346"/>
                    </a:solidFill>
                    <a:latin typeface="Cambria Math" panose="02040503050406030204" pitchFamily="18" charset="0"/>
                  </a:rPr>
                  <m:t>E</m:t>
                </m:r>
                <m:r>
                  <a:rPr xmlns:a="http://schemas.openxmlformats.org/drawingml/2006/main" sz="2100" i="1">
                    <a:solidFill>
                      <a:srgbClr val="E43346"/>
                    </a:solidFill>
                    <a:latin typeface="Cambria Math" panose="02040503050406030204" pitchFamily="18" charset="0"/>
                  </a:rPr>
                  <m:t>-</m:t>
                </m:r>
                <m:r>
                  <m:rPr>
                    <m:sty m:val="p"/>
                  </m:rPr>
                  <a:rPr xmlns:a="http://schemas.openxmlformats.org/drawingml/2006/main" sz="2100" i="1">
                    <a:solidFill>
                      <a:srgbClr val="E43346"/>
                    </a:solidFill>
                    <a:latin typeface="Cambria Math" panose="02040503050406030204" pitchFamily="18" charset="0"/>
                  </a:rPr>
                  <m:t>Δ</m:t>
                </m:r>
                <m:r>
                  <a:rPr xmlns:a="http://schemas.openxmlformats.org/drawingml/2006/main" sz="2100" i="1">
                    <a:solidFill>
                      <a:srgbClr val="E43346"/>
                    </a:solidFill>
                    <a:latin typeface="Cambria Math" panose="02040503050406030204" pitchFamily="18" charset="0"/>
                  </a:rPr>
                  <m:t>E</m:t>
                </m:r>
                <m:r>
                  <a:rPr xmlns:a="http://schemas.openxmlformats.org/drawingml/2006/main" sz="2100" i="1">
                    <a:solidFill>
                      <a:srgbClr val="E43346"/>
                    </a:solidFill>
                    <a:latin typeface="Cambria Math" panose="02040503050406030204" pitchFamily="18" charset="0"/>
                  </a:rPr>
                  <m:t>)</m:t>
                </m:r>
                <m:r>
                  <a:rPr xmlns:a="http://schemas.openxmlformats.org/drawingml/2006/main" sz="2100" i="1">
                    <a:solidFill>
                      <a:srgbClr val="E43346"/>
                    </a:solidFill>
                    <a:latin typeface="Cambria Math" panose="02040503050406030204" pitchFamily="18" charset="0"/>
                  </a:rPr>
                  <m:t>+</m:t>
                </m:r>
                <m:r>
                  <a:rPr xmlns:a="http://schemas.openxmlformats.org/drawingml/2006/main" sz="2100" i="1">
                    <a:solidFill>
                      <a:srgbClr val="E43346"/>
                    </a:solidFill>
                    <a:latin typeface="Cambria Math" panose="02040503050406030204" pitchFamily="18" charset="0"/>
                  </a:rPr>
                  <m:t>(</m:t>
                </m:r>
                <m:r>
                  <a:rPr xmlns:a="http://schemas.openxmlformats.org/drawingml/2006/main" sz="2100" i="1">
                    <a:solidFill>
                      <a:srgbClr val="E43346"/>
                    </a:solidFill>
                    <a:latin typeface="Cambria Math" panose="02040503050406030204" pitchFamily="18" charset="0"/>
                  </a:rPr>
                  <m:t>H</m:t>
                </m:r>
                <m:sSup>
                  <m:e>
                    <m:r>
                      <a:rPr xmlns:a="http://schemas.openxmlformats.org/drawingml/2006/main" sz="2100" i="1">
                        <a:solidFill>
                          <a:srgbClr val="E43346"/>
                        </a:solidFill>
                        <a:latin typeface="Cambria Math" panose="02040503050406030204" pitchFamily="18" charset="0"/>
                      </a:rPr>
                      <m:t>O</m:t>
                    </m:r>
                  </m:e>
                  <m:sup>
                    <m:r>
                      <a:rPr xmlns:a="http://schemas.openxmlformats.org/drawingml/2006/main" sz="2100" i="1">
                        <a:solidFill>
                          <a:srgbClr val="E43346"/>
                        </a:solidFill>
                        <a:latin typeface="Cambria Math" panose="02040503050406030204" pitchFamily="18" charset="0"/>
                      </a:rPr>
                      <m:t>-</m:t>
                    </m:r>
                  </m:sup>
                </m:sSup>
                <m:r>
                  <a:rPr xmlns:a="http://schemas.openxmlformats.org/drawingml/2006/main" sz="2100" i="1">
                    <a:solidFill>
                      <a:srgbClr val="E43346"/>
                    </a:solidFill>
                    <a:latin typeface="Cambria Math" panose="02040503050406030204" pitchFamily="18" charset="0"/>
                  </a:rPr>
                  <m:t>+</m:t>
                </m:r>
                <m:r>
                  <a:rPr xmlns:a="http://schemas.openxmlformats.org/drawingml/2006/main" sz="2100" i="1">
                    <a:solidFill>
                      <a:srgbClr val="E43346"/>
                    </a:solidFill>
                    <a:latin typeface="Cambria Math" panose="02040503050406030204" pitchFamily="18" charset="0"/>
                  </a:rPr>
                  <m:t>p</m:t>
                </m:r>
                <m:r>
                  <a:rPr xmlns:a="http://schemas.openxmlformats.org/drawingml/2006/main" sz="2100" i="1">
                    <a:solidFill>
                      <a:srgbClr val="E43346"/>
                    </a:solidFill>
                    <a:latin typeface="Cambria Math" panose="02040503050406030204" pitchFamily="18" charset="0"/>
                  </a:rPr>
                  <m:t>)</m:t>
                </m:r>
                <m:r>
                  <a:rPr xmlns:a="http://schemas.openxmlformats.org/drawingml/2006/main" sz="2100" i="1">
                    <a:solidFill>
                      <a:srgbClr val="E43346"/>
                    </a:solidFill>
                    <a:latin typeface="Cambria Math" panose="02040503050406030204" pitchFamily="18" charset="0"/>
                  </a:rPr>
                  <m:t>(</m:t>
                </m:r>
                <m:sSub>
                  <m:e>
                    <m:r>
                      <a:rPr xmlns:a="http://schemas.openxmlformats.org/drawingml/2006/main" sz="2100" i="1">
                        <a:solidFill>
                          <a:srgbClr val="E43346"/>
                        </a:solidFill>
                        <a:latin typeface="Cambria Math" panose="02040503050406030204" pitchFamily="18" charset="0"/>
                      </a:rPr>
                      <m:t>E</m:t>
                    </m:r>
                  </m:e>
                  <m:sub>
                    <m:r>
                      <a:rPr xmlns:a="http://schemas.openxmlformats.org/drawingml/2006/main" sz="2100" i="1">
                        <a:solidFill>
                          <a:srgbClr val="E43346"/>
                        </a:solidFill>
                        <a:latin typeface="Cambria Math" panose="02040503050406030204" pitchFamily="18" charset="0"/>
                      </a:rPr>
                      <m:t>1</m:t>
                    </m:r>
                  </m:sub>
                </m:sSub>
                <m:r>
                  <a:rPr xmlns:a="http://schemas.openxmlformats.org/drawingml/2006/main" sz="2100" i="1">
                    <a:solidFill>
                      <a:srgbClr val="E43346"/>
                    </a:solidFill>
                    <a:latin typeface="Cambria Math" panose="02040503050406030204" pitchFamily="18" charset="0"/>
                  </a:rPr>
                  <m:t>)</m:t>
                </m:r>
              </m:oMath>
            </a14:m>
            <a:r>
              <a:rPr>
                <a:solidFill>
                  <a:srgbClr val="060508"/>
                </a:solidFill>
              </a:rPr>
              <a:t>.</a:t>
            </a:r>
            <a14:m>
              <m:oMath>
                <m:sSub>
                  <m:e>
                    <m:r>
                      <a:rPr xmlns:a="http://schemas.openxmlformats.org/drawingml/2006/main" sz="2100" i="1">
                        <a:solidFill>
                          <a:srgbClr val="E8333D"/>
                        </a:solidFill>
                        <a:latin typeface="Cambria Math" panose="02040503050406030204" pitchFamily="18" charset="0"/>
                      </a:rPr>
                      <m:t>E</m:t>
                    </m:r>
                  </m:e>
                  <m:sub>
                    <m:r>
                      <a:rPr xmlns:a="http://schemas.openxmlformats.org/drawingml/2006/main" sz="2100" i="1">
                        <a:solidFill>
                          <a:srgbClr val="E8333D"/>
                        </a:solidFill>
                        <a:latin typeface="Cambria Math" panose="02040503050406030204" pitchFamily="18" charset="0"/>
                      </a:rPr>
                      <m:t>1</m:t>
                    </m:r>
                  </m:sub>
                </m:sSub>
                <m:r>
                  <a:rPr xmlns:a="http://schemas.openxmlformats.org/drawingml/2006/main" sz="2100" i="1">
                    <a:solidFill>
                      <a:srgbClr val="E8333D"/>
                    </a:solidFill>
                    <a:latin typeface="Cambria Math" panose="02040503050406030204" pitchFamily="18" charset="0"/>
                  </a:rPr>
                  <m:t>=</m:t>
                </m:r>
                <m:sSub>
                  <m:e>
                    <m:r>
                      <a:rPr xmlns:a="http://schemas.openxmlformats.org/drawingml/2006/main" sz="2100" i="1">
                        <a:solidFill>
                          <a:srgbClr val="E8333D"/>
                        </a:solidFill>
                        <a:latin typeface="Cambria Math" panose="02040503050406030204" pitchFamily="18" charset="0"/>
                      </a:rPr>
                      <m:t>E</m:t>
                    </m:r>
                  </m:e>
                  <m:sub>
                    <m:r>
                      <a:rPr xmlns:a="http://schemas.openxmlformats.org/drawingml/2006/main" sz="2100" i="1">
                        <a:solidFill>
                          <a:srgbClr val="E8333D"/>
                        </a:solidFill>
                        <a:latin typeface="Cambria Math" panose="02040503050406030204" pitchFamily="18" charset="0"/>
                      </a:rPr>
                      <m:t>w</m:t>
                    </m:r>
                  </m:sub>
                </m:sSub>
                <m:r>
                  <a:rPr xmlns:a="http://schemas.openxmlformats.org/drawingml/2006/main" sz="2100" i="1">
                    <a:solidFill>
                      <a:srgbClr val="E8333D"/>
                    </a:solidFill>
                    <a:latin typeface="Cambria Math" panose="02040503050406030204" pitchFamily="18" charset="0"/>
                  </a:rPr>
                  <m:t>+</m:t>
                </m:r>
                <m:r>
                  <m:rPr>
                    <m:sty m:val="p"/>
                  </m:rPr>
                  <a:rPr xmlns:a="http://schemas.openxmlformats.org/drawingml/2006/main" sz="2100" i="1">
                    <a:solidFill>
                      <a:srgbClr val="E8333D"/>
                    </a:solidFill>
                    <a:latin typeface="Cambria Math" panose="02040503050406030204" pitchFamily="18" charset="0"/>
                  </a:rPr>
                  <m:t>Δ</m:t>
                </m:r>
                <m:r>
                  <a:rPr xmlns:a="http://schemas.openxmlformats.org/drawingml/2006/main" sz="2100" i="1">
                    <a:solidFill>
                      <a:srgbClr val="E8333D"/>
                    </a:solidFill>
                    <a:latin typeface="Cambria Math" panose="02040503050406030204" pitchFamily="18" charset="0"/>
                  </a:rPr>
                  <m:t>E</m:t>
                </m:r>
                <m:r>
                  <a:rPr xmlns:a="http://schemas.openxmlformats.org/drawingml/2006/main" sz="2100" i="1">
                    <a:solidFill>
                      <a:srgbClr val="E8333D"/>
                    </a:solidFill>
                    <a:latin typeface="Cambria Math" panose="02040503050406030204" pitchFamily="18" charset="0"/>
                  </a:rPr>
                  <m:t>+</m:t>
                </m:r>
                <m:r>
                  <a:rPr xmlns:a="http://schemas.openxmlformats.org/drawingml/2006/main" sz="2100" i="1">
                    <a:solidFill>
                      <a:srgbClr val="E8333D"/>
                    </a:solidFill>
                    <a:latin typeface="Cambria Math" panose="02040503050406030204" pitchFamily="18" charset="0"/>
                  </a:rPr>
                  <m:t>E</m:t>
                </m:r>
                <m:r>
                  <a:rPr xmlns:a="http://schemas.openxmlformats.org/drawingml/2006/main" sz="2100" i="1">
                    <a:solidFill>
                      <a:srgbClr val="E8333D"/>
                    </a:solidFill>
                    <a:latin typeface="Cambria Math" panose="02040503050406030204" pitchFamily="18" charset="0"/>
                  </a:rPr>
                  <m:t>(</m:t>
                </m:r>
                <m:r>
                  <a:rPr xmlns:a="http://schemas.openxmlformats.org/drawingml/2006/main" sz="2100" i="1">
                    <a:solidFill>
                      <a:srgbClr val="E8333D"/>
                    </a:solidFill>
                    <a:latin typeface="Cambria Math" panose="02040503050406030204" pitchFamily="18" charset="0"/>
                  </a:rPr>
                  <m:t>γ</m:t>
                </m:r>
                <m:r>
                  <a:rPr xmlns:a="http://schemas.openxmlformats.org/drawingml/2006/main" sz="2100" i="1">
                    <a:solidFill>
                      <a:srgbClr val="E8333D"/>
                    </a:solidFill>
                    <a:latin typeface="Cambria Math" panose="02040503050406030204" pitchFamily="18" charset="0"/>
                  </a:rPr>
                  <m:t>)</m:t>
                </m:r>
              </m:oMath>
            </a14:m>
            <a:r>
              <a:rPr>
                <a:solidFill>
                  <a:srgbClr val="050505"/>
                </a:solidFill>
              </a:rPr>
              <a:t>  in which Pollack effect has occurred.</a:t>
            </a:r>
            <a:endParaRPr>
              <a:solidFill>
                <a:srgbClr val="050505"/>
              </a:solidFill>
            </a:endParaRPr>
          </a:p>
          <a:p>
            <a:pPr marL="170446" indent="-170446">
              <a:buSzPct val="100000"/>
              <a:buChar char="•"/>
              <a:defRPr b="1" sz="1700">
                <a:solidFill>
                  <a:srgbClr val="050505"/>
                </a:solidFill>
                <a:latin typeface="+mn-lt"/>
                <a:ea typeface="+mn-ea"/>
                <a:cs typeface="+mn-cs"/>
                <a:sym typeface="Helvetica"/>
              </a:defRPr>
            </a:pPr>
            <a:r>
              <a:t>In the </a:t>
            </a:r>
            <a:r>
              <a:rPr>
                <a:solidFill>
                  <a:srgbClr val="E23543"/>
                </a:solidFill>
              </a:rPr>
              <a:t>second</a:t>
            </a:r>
            <a:r>
              <a:t> </a:t>
            </a:r>
            <a:r>
              <a:rPr>
                <a:solidFill>
                  <a:srgbClr val="E13630"/>
                </a:solidFill>
              </a:rPr>
              <a:t>BSFR</a:t>
            </a:r>
            <a:r>
              <a:t>,  the state </a:t>
            </a:r>
            <a14:m>
              <m:oMath>
                <m:r>
                  <a:rPr xmlns:a="http://schemas.openxmlformats.org/drawingml/2006/main" sz="2100" i="1">
                    <a:solidFill>
                      <a:srgbClr val="E43346"/>
                    </a:solidFill>
                    <a:latin typeface="Cambria Math" panose="02040503050406030204" pitchFamily="18" charset="0"/>
                  </a:rPr>
                  <m:t>C</m:t>
                </m:r>
                <m:r>
                  <a:rPr xmlns:a="http://schemas.openxmlformats.org/drawingml/2006/main" sz="2100" i="1">
                    <a:solidFill>
                      <a:srgbClr val="E43346"/>
                    </a:solidFill>
                    <a:latin typeface="Cambria Math" panose="02040503050406030204" pitchFamily="18" charset="0"/>
                  </a:rPr>
                  <m:t>(</m:t>
                </m:r>
                <m:r>
                  <a:rPr xmlns:a="http://schemas.openxmlformats.org/drawingml/2006/main" sz="2100" i="1">
                    <a:solidFill>
                      <a:srgbClr val="E43346"/>
                    </a:solidFill>
                    <a:latin typeface="Cambria Math" panose="02040503050406030204" pitchFamily="18" charset="0"/>
                  </a:rPr>
                  <m:t>E</m:t>
                </m:r>
                <m:r>
                  <a:rPr xmlns:a="http://schemas.openxmlformats.org/drawingml/2006/main" sz="2100" i="1">
                    <a:solidFill>
                      <a:srgbClr val="E43346"/>
                    </a:solidFill>
                    <a:latin typeface="Cambria Math" panose="02040503050406030204" pitchFamily="18" charset="0"/>
                  </a:rPr>
                  <m:t>-</m:t>
                </m:r>
                <m:r>
                  <m:rPr>
                    <m:sty m:val="p"/>
                  </m:rPr>
                  <a:rPr xmlns:a="http://schemas.openxmlformats.org/drawingml/2006/main" sz="2100" i="1">
                    <a:solidFill>
                      <a:srgbClr val="E43346"/>
                    </a:solidFill>
                    <a:latin typeface="Cambria Math" panose="02040503050406030204" pitchFamily="18" charset="0"/>
                  </a:rPr>
                  <m:t>Δ</m:t>
                </m:r>
                <m:r>
                  <a:rPr xmlns:a="http://schemas.openxmlformats.org/drawingml/2006/main" sz="2100" i="1">
                    <a:solidFill>
                      <a:srgbClr val="E43346"/>
                    </a:solidFill>
                    <a:latin typeface="Cambria Math" panose="02040503050406030204" pitchFamily="18" charset="0"/>
                  </a:rPr>
                  <m:t>E</m:t>
                </m:r>
                <m:r>
                  <a:rPr xmlns:a="http://schemas.openxmlformats.org/drawingml/2006/main" sz="2100" i="1">
                    <a:solidFill>
                      <a:srgbClr val="E43346"/>
                    </a:solidFill>
                    <a:latin typeface="Cambria Math" panose="02040503050406030204" pitchFamily="18" charset="0"/>
                  </a:rPr>
                  <m:t>)</m:t>
                </m:r>
                <m:r>
                  <a:rPr xmlns:a="http://schemas.openxmlformats.org/drawingml/2006/main" sz="2100" i="1">
                    <a:solidFill>
                      <a:srgbClr val="E43346"/>
                    </a:solidFill>
                    <a:latin typeface="Cambria Math" panose="02040503050406030204" pitchFamily="18" charset="0"/>
                  </a:rPr>
                  <m:t>+</m:t>
                </m:r>
                <m:r>
                  <a:rPr xmlns:a="http://schemas.openxmlformats.org/drawingml/2006/main" sz="2100" i="1">
                    <a:solidFill>
                      <a:srgbClr val="E43346"/>
                    </a:solidFill>
                    <a:latin typeface="Cambria Math" panose="02040503050406030204" pitchFamily="18" charset="0"/>
                  </a:rPr>
                  <m:t>(</m:t>
                </m:r>
                <m:r>
                  <a:rPr xmlns:a="http://schemas.openxmlformats.org/drawingml/2006/main" sz="2100" i="1">
                    <a:solidFill>
                      <a:srgbClr val="E43346"/>
                    </a:solidFill>
                    <a:latin typeface="Cambria Math" panose="02040503050406030204" pitchFamily="18" charset="0"/>
                  </a:rPr>
                  <m:t>H</m:t>
                </m:r>
                <m:sSup>
                  <m:e>
                    <m:r>
                      <a:rPr xmlns:a="http://schemas.openxmlformats.org/drawingml/2006/main" sz="2100" i="1">
                        <a:solidFill>
                          <a:srgbClr val="E43346"/>
                        </a:solidFill>
                        <a:latin typeface="Cambria Math" panose="02040503050406030204" pitchFamily="18" charset="0"/>
                      </a:rPr>
                      <m:t>O</m:t>
                    </m:r>
                  </m:e>
                  <m:sup>
                    <m:r>
                      <a:rPr xmlns:a="http://schemas.openxmlformats.org/drawingml/2006/main" sz="2100" i="1">
                        <a:solidFill>
                          <a:srgbClr val="E43346"/>
                        </a:solidFill>
                        <a:latin typeface="Cambria Math" panose="02040503050406030204" pitchFamily="18" charset="0"/>
                      </a:rPr>
                      <m:t>-</m:t>
                    </m:r>
                  </m:sup>
                </m:sSup>
                <m:r>
                  <a:rPr xmlns:a="http://schemas.openxmlformats.org/drawingml/2006/main" sz="2100" i="1">
                    <a:solidFill>
                      <a:srgbClr val="E43346"/>
                    </a:solidFill>
                    <a:latin typeface="Cambria Math" panose="02040503050406030204" pitchFamily="18" charset="0"/>
                  </a:rPr>
                  <m:t>+</m:t>
                </m:r>
                <m:r>
                  <a:rPr xmlns:a="http://schemas.openxmlformats.org/drawingml/2006/main" sz="2100" i="1">
                    <a:solidFill>
                      <a:srgbClr val="E43346"/>
                    </a:solidFill>
                    <a:latin typeface="Cambria Math" panose="02040503050406030204" pitchFamily="18" charset="0"/>
                  </a:rPr>
                  <m:t>p</m:t>
                </m:r>
                <m:r>
                  <a:rPr xmlns:a="http://schemas.openxmlformats.org/drawingml/2006/main" sz="2100" i="1">
                    <a:solidFill>
                      <a:srgbClr val="E43346"/>
                    </a:solidFill>
                    <a:latin typeface="Cambria Math" panose="02040503050406030204" pitchFamily="18" charset="0"/>
                  </a:rPr>
                  <m:t>)</m:t>
                </m:r>
                <m:r>
                  <a:rPr xmlns:a="http://schemas.openxmlformats.org/drawingml/2006/main" sz="2100" i="1">
                    <a:solidFill>
                      <a:srgbClr val="E43346"/>
                    </a:solidFill>
                    <a:latin typeface="Cambria Math" panose="02040503050406030204" pitchFamily="18" charset="0"/>
                  </a:rPr>
                  <m:t>(</m:t>
                </m:r>
                <m:sSub>
                  <m:e>
                    <m:r>
                      <a:rPr xmlns:a="http://schemas.openxmlformats.org/drawingml/2006/main" sz="2100" i="1">
                        <a:solidFill>
                          <a:srgbClr val="E43346"/>
                        </a:solidFill>
                        <a:latin typeface="Cambria Math" panose="02040503050406030204" pitchFamily="18" charset="0"/>
                      </a:rPr>
                      <m:t>E</m:t>
                    </m:r>
                  </m:e>
                  <m:sub>
                    <m:r>
                      <a:rPr xmlns:a="http://schemas.openxmlformats.org/drawingml/2006/main" sz="2100" i="1">
                        <a:solidFill>
                          <a:srgbClr val="E43346"/>
                        </a:solidFill>
                        <a:latin typeface="Cambria Math" panose="02040503050406030204" pitchFamily="18" charset="0"/>
                      </a:rPr>
                      <m:t>1</m:t>
                    </m:r>
                  </m:sub>
                </m:sSub>
                <m:r>
                  <a:rPr xmlns:a="http://schemas.openxmlformats.org/drawingml/2006/main" sz="2100" i="1">
                    <a:solidFill>
                      <a:srgbClr val="E43346"/>
                    </a:solidFill>
                    <a:latin typeface="Cambria Math" panose="02040503050406030204" pitchFamily="18" charset="0"/>
                  </a:rPr>
                  <m:t>)</m:t>
                </m:r>
              </m:oMath>
            </a14:m>
            <a:r>
              <a:rPr>
                <a:solidFill>
                  <a:srgbClr val="E53447"/>
                </a:solidFill>
              </a:rPr>
              <a:t> </a:t>
            </a:r>
            <a:r>
              <a:rPr>
                <a:solidFill>
                  <a:srgbClr val="050304"/>
                </a:solidFill>
              </a:rPr>
              <a:t>in which pollack effect has occurred</a:t>
            </a:r>
            <a:r>
              <a:rPr>
                <a:solidFill>
                  <a:srgbClr val="000000"/>
                </a:solidFill>
              </a:rPr>
              <a:t>, can be selected. </a:t>
            </a:r>
          </a:p>
          <a:p>
            <a:pPr marL="170446" indent="-170446">
              <a:buSzPct val="100000"/>
              <a:buChar char="•"/>
              <a:defRPr b="1" sz="1700">
                <a:latin typeface="+mn-lt"/>
                <a:ea typeface="+mn-ea"/>
                <a:cs typeface="+mn-cs"/>
                <a:sym typeface="Helvetica"/>
              </a:defRPr>
            </a:pPr>
            <a:r>
              <a:t>It evolves in the standard time direction </a:t>
            </a:r>
            <a:r>
              <a:rPr>
                <a:solidFill>
                  <a:srgbClr val="080C0D"/>
                </a:solidFill>
              </a:rPr>
              <a:t>and decays spontaneously by emitting a virtual photon with energy</a:t>
            </a:r>
            <a:r>
              <a:rPr>
                <a:solidFill>
                  <a:srgbClr val="E33430"/>
                </a:solidFill>
              </a:rPr>
              <a:t> </a:t>
            </a:r>
            <a14:m>
              <m:oMath>
                <m:r>
                  <m:rPr>
                    <m:sty m:val="p"/>
                  </m:rPr>
                  <a:rPr xmlns:a="http://schemas.openxmlformats.org/drawingml/2006/main" sz="2100" i="1">
                    <a:solidFill>
                      <a:srgbClr val="E23430"/>
                    </a:solidFill>
                    <a:latin typeface="Cambria Math" panose="02040503050406030204" pitchFamily="18" charset="0"/>
                  </a:rPr>
                  <m:t>Δ</m:t>
                </m:r>
                <m:r>
                  <a:rPr xmlns:a="http://schemas.openxmlformats.org/drawingml/2006/main" sz="2100" i="1">
                    <a:solidFill>
                      <a:srgbClr val="E23430"/>
                    </a:solidFill>
                    <a:latin typeface="Cambria Math" panose="02040503050406030204" pitchFamily="18" charset="0"/>
                  </a:rPr>
                  <m:t>E</m:t>
                </m:r>
              </m:oMath>
            </a14:m>
            <a:r>
              <a:rPr>
                <a:solidFill>
                  <a:srgbClr val="E33430"/>
                </a:solidFill>
              </a:rPr>
              <a:t> </a:t>
            </a:r>
            <a:r>
              <a:rPr>
                <a:solidFill>
                  <a:srgbClr val="050505"/>
                </a:solidFill>
              </a:rPr>
              <a:t>absorbed by </a:t>
            </a:r>
            <a:r>
              <a:rPr>
                <a:solidFill>
                  <a:srgbClr val="E4347A"/>
                </a:solidFill>
              </a:rPr>
              <a:t>C</a:t>
            </a:r>
            <a:r>
              <a:rPr>
                <a:solidFill>
                  <a:srgbClr val="050505"/>
                </a:solidFill>
              </a:rPr>
              <a:t> so that the state </a:t>
            </a:r>
            <a14:m>
              <m:oMath>
                <m:r>
                  <a:rPr xmlns:a="http://schemas.openxmlformats.org/drawingml/2006/main" sz="2100" i="1">
                    <a:solidFill>
                      <a:srgbClr val="E23430"/>
                    </a:solidFill>
                    <a:latin typeface="Cambria Math" panose="02040503050406030204" pitchFamily="18" charset="0"/>
                  </a:rPr>
                  <m:t>C</m:t>
                </m:r>
                <m:r>
                  <a:rPr xmlns:a="http://schemas.openxmlformats.org/drawingml/2006/main" sz="2100" i="1">
                    <a:solidFill>
                      <a:srgbClr val="E23430"/>
                    </a:solidFill>
                    <a:latin typeface="Cambria Math" panose="02040503050406030204" pitchFamily="18" charset="0"/>
                  </a:rPr>
                  <m:t>(</m:t>
                </m:r>
                <m:r>
                  <a:rPr xmlns:a="http://schemas.openxmlformats.org/drawingml/2006/main" sz="2100" i="1">
                    <a:solidFill>
                      <a:srgbClr val="E23430"/>
                    </a:solidFill>
                    <a:latin typeface="Cambria Math" panose="02040503050406030204" pitchFamily="18" charset="0"/>
                  </a:rPr>
                  <m:t>E</m:t>
                </m:r>
                <m:r>
                  <a:rPr xmlns:a="http://schemas.openxmlformats.org/drawingml/2006/main" sz="2100" i="1">
                    <a:solidFill>
                      <a:srgbClr val="E23430"/>
                    </a:solidFill>
                    <a:latin typeface="Cambria Math" panose="02040503050406030204" pitchFamily="18" charset="0"/>
                  </a:rPr>
                  <m:t>)</m:t>
                </m:r>
                <m:r>
                  <a:rPr xmlns:a="http://schemas.openxmlformats.org/drawingml/2006/main" sz="2100" i="1">
                    <a:solidFill>
                      <a:srgbClr val="E23430"/>
                    </a:solidFill>
                    <a:latin typeface="Cambria Math" panose="02040503050406030204" pitchFamily="18" charset="0"/>
                  </a:rPr>
                  <m:t>+</m:t>
                </m:r>
                <m:r>
                  <a:rPr xmlns:a="http://schemas.openxmlformats.org/drawingml/2006/main" sz="2100" i="1">
                    <a:solidFill>
                      <a:srgbClr val="E23430"/>
                    </a:solidFill>
                    <a:latin typeface="Cambria Math" panose="02040503050406030204" pitchFamily="18" charset="0"/>
                  </a:rPr>
                  <m:t>(</m:t>
                </m:r>
                <m:r>
                  <a:rPr xmlns:a="http://schemas.openxmlformats.org/drawingml/2006/main" sz="2100" i="1">
                    <a:solidFill>
                      <a:srgbClr val="E23430"/>
                    </a:solidFill>
                    <a:latin typeface="Cambria Math" panose="02040503050406030204" pitchFamily="18" charset="0"/>
                  </a:rPr>
                  <m:t>H</m:t>
                </m:r>
                <m:sSup>
                  <m:e>
                    <m:r>
                      <a:rPr xmlns:a="http://schemas.openxmlformats.org/drawingml/2006/main" sz="2100" i="1">
                        <a:solidFill>
                          <a:srgbClr val="E23430"/>
                        </a:solidFill>
                        <a:latin typeface="Cambria Math" panose="02040503050406030204" pitchFamily="18" charset="0"/>
                      </a:rPr>
                      <m:t>O</m:t>
                    </m:r>
                  </m:e>
                  <m:sup>
                    <m:r>
                      <a:rPr xmlns:a="http://schemas.openxmlformats.org/drawingml/2006/main" sz="2100" i="1">
                        <a:solidFill>
                          <a:srgbClr val="E23430"/>
                        </a:solidFill>
                        <a:latin typeface="Cambria Math" panose="02040503050406030204" pitchFamily="18" charset="0"/>
                      </a:rPr>
                      <m:t>-</m:t>
                    </m:r>
                  </m:sup>
                </m:sSup>
                <m:r>
                  <a:rPr xmlns:a="http://schemas.openxmlformats.org/drawingml/2006/main" sz="2100" i="1">
                    <a:solidFill>
                      <a:srgbClr val="E23430"/>
                    </a:solidFill>
                    <a:latin typeface="Cambria Math" panose="02040503050406030204" pitchFamily="18" charset="0"/>
                  </a:rPr>
                  <m:t>+</m:t>
                </m:r>
                <m:r>
                  <a:rPr xmlns:a="http://schemas.openxmlformats.org/drawingml/2006/main" sz="2100" i="1">
                    <a:solidFill>
                      <a:srgbClr val="E23430"/>
                    </a:solidFill>
                    <a:latin typeface="Cambria Math" panose="02040503050406030204" pitchFamily="18" charset="0"/>
                  </a:rPr>
                  <m:t>p</m:t>
                </m:r>
                <m:r>
                  <a:rPr xmlns:a="http://schemas.openxmlformats.org/drawingml/2006/main" sz="2100" i="1">
                    <a:solidFill>
                      <a:srgbClr val="E23430"/>
                    </a:solidFill>
                    <a:latin typeface="Cambria Math" panose="02040503050406030204" pitchFamily="18" charset="0"/>
                  </a:rPr>
                  <m:t>)</m:t>
                </m:r>
                <m:r>
                  <a:rPr xmlns:a="http://schemas.openxmlformats.org/drawingml/2006/main" sz="2100" i="1">
                    <a:solidFill>
                      <a:srgbClr val="E23430"/>
                    </a:solidFill>
                    <a:latin typeface="Cambria Math" panose="02040503050406030204" pitchFamily="18" charset="0"/>
                  </a:rPr>
                  <m:t>(</m:t>
                </m:r>
                <m:sSub>
                  <m:e>
                    <m:r>
                      <a:rPr xmlns:a="http://schemas.openxmlformats.org/drawingml/2006/main" sz="2100" i="1">
                        <a:solidFill>
                          <a:srgbClr val="E23430"/>
                        </a:solidFill>
                        <a:latin typeface="Cambria Math" panose="02040503050406030204" pitchFamily="18" charset="0"/>
                      </a:rPr>
                      <m:t>E</m:t>
                    </m:r>
                  </m:e>
                  <m:sub>
                    <m:r>
                      <a:rPr xmlns:a="http://schemas.openxmlformats.org/drawingml/2006/main" sz="2100" i="1">
                        <a:solidFill>
                          <a:srgbClr val="E23430"/>
                        </a:solidFill>
                        <a:latin typeface="Cambria Math" panose="02040503050406030204" pitchFamily="18" charset="0"/>
                      </a:rPr>
                      <m:t>w</m:t>
                    </m:r>
                  </m:sub>
                </m:sSub>
                <m:r>
                  <a:rPr xmlns:a="http://schemas.openxmlformats.org/drawingml/2006/main" sz="2100" i="1">
                    <a:solidFill>
                      <a:srgbClr val="E23430"/>
                    </a:solidFill>
                    <a:latin typeface="Cambria Math" panose="02040503050406030204" pitchFamily="18" charset="0"/>
                  </a:rPr>
                  <m:t>+</m:t>
                </m:r>
                <m:r>
                  <a:rPr xmlns:a="http://schemas.openxmlformats.org/drawingml/2006/main" sz="2100" i="1">
                    <a:solidFill>
                      <a:srgbClr val="E23430"/>
                    </a:solidFill>
                    <a:latin typeface="Cambria Math" panose="02040503050406030204" pitchFamily="18" charset="0"/>
                  </a:rPr>
                  <m:t>E</m:t>
                </m:r>
                <m:r>
                  <a:rPr xmlns:a="http://schemas.openxmlformats.org/drawingml/2006/main" sz="2100" i="1">
                    <a:solidFill>
                      <a:srgbClr val="E23430"/>
                    </a:solidFill>
                    <a:latin typeface="Cambria Math" panose="02040503050406030204" pitchFamily="18" charset="0"/>
                  </a:rPr>
                  <m:t>(</m:t>
                </m:r>
                <m:r>
                  <a:rPr xmlns:a="http://schemas.openxmlformats.org/drawingml/2006/main" sz="2100" i="1">
                    <a:solidFill>
                      <a:srgbClr val="E23430"/>
                    </a:solidFill>
                    <a:latin typeface="Cambria Math" panose="02040503050406030204" pitchFamily="18" charset="0"/>
                  </a:rPr>
                  <m:t>γ</m:t>
                </m:r>
                <m:r>
                  <a:rPr xmlns:a="http://schemas.openxmlformats.org/drawingml/2006/main" sz="2100" i="1">
                    <a:solidFill>
                      <a:srgbClr val="E23430"/>
                    </a:solidFill>
                    <a:latin typeface="Cambria Math" panose="02040503050406030204" pitchFamily="18" charset="0"/>
                  </a:rPr>
                  <m:t>)</m:t>
                </m:r>
                <m:r>
                  <a:rPr xmlns:a="http://schemas.openxmlformats.org/drawingml/2006/main" sz="2100" i="1">
                    <a:solidFill>
                      <a:srgbClr val="E23430"/>
                    </a:solidFill>
                    <a:latin typeface="Cambria Math" panose="02040503050406030204" pitchFamily="18" charset="0"/>
                  </a:rPr>
                  <m:t>)</m:t>
                </m:r>
              </m:oMath>
            </a14:m>
            <a:r>
              <a:rPr>
                <a:solidFill>
                  <a:srgbClr val="E33430"/>
                </a:solidFill>
              </a:rPr>
              <a:t> </a:t>
            </a:r>
            <a:r>
              <a:t>emerges. The dark proton receives an energy compensating the gravitational binding energy, which at maximum is  of order 1 eV.   .3 eV is the energy  scale for the  difference of the bonding energy of </a:t>
            </a:r>
            <a:r>
              <a:rPr>
                <a:solidFill>
                  <a:srgbClr val="E03640"/>
                </a:solidFill>
              </a:rPr>
              <a:t>OH</a:t>
            </a:r>
            <a:r>
              <a:t> bond and binding energy of  </a:t>
            </a:r>
            <a14:m>
              <m:oMath>
                <m:sSup>
                  <m:e>
                    <m:r>
                      <a:rPr xmlns:a="http://schemas.openxmlformats.org/drawingml/2006/main" sz="2250" i="1">
                        <a:solidFill>
                          <a:srgbClr val="E43365"/>
                        </a:solidFill>
                        <a:latin typeface="Cambria Math" panose="02040503050406030204" pitchFamily="18" charset="0"/>
                      </a:rPr>
                      <m:t>e</m:t>
                    </m:r>
                  </m:e>
                  <m:sup>
                    <m:r>
                      <a:rPr xmlns:a="http://schemas.openxmlformats.org/drawingml/2006/main" sz="2250" i="1">
                        <a:solidFill>
                          <a:srgbClr val="E43365"/>
                        </a:solidFill>
                        <a:latin typeface="Cambria Math" panose="02040503050406030204" pitchFamily="18" charset="0"/>
                      </a:rPr>
                      <m:t>-</m:t>
                    </m:r>
                  </m:sup>
                </m:sSup>
              </m:oMath>
            </a14:m>
            <a:r>
              <a:t> in </a:t>
            </a:r>
            <a14:m>
              <m:oMath>
                <m:sSup>
                  <m:e>
                    <m:r>
                      <a:rPr xmlns:a="http://schemas.openxmlformats.org/drawingml/2006/main" sz="2300" i="1">
                        <a:solidFill>
                          <a:srgbClr val="E43342"/>
                        </a:solidFill>
                        <a:latin typeface="Cambria Math" panose="02040503050406030204" pitchFamily="18" charset="0"/>
                      </a:rPr>
                      <m:t>O</m:t>
                    </m:r>
                  </m:e>
                  <m:sup>
                    <m:r>
                      <a:rPr xmlns:a="http://schemas.openxmlformats.org/drawingml/2006/main" sz="2300" i="1">
                        <a:solidFill>
                          <a:srgbClr val="E43342"/>
                        </a:solidFill>
                        <a:latin typeface="Cambria Math" panose="02040503050406030204" pitchFamily="18" charset="0"/>
                      </a:rPr>
                      <m:t>-</m:t>
                    </m:r>
                  </m:sup>
                </m:sSup>
              </m:oMath>
            </a14:m>
            <a:r>
              <a:t>  ion (see </a:t>
            </a:r>
            <a:r>
              <a:rPr u="sng">
                <a:solidFill>
                  <a:srgbClr val="0000FF"/>
                </a:solidFill>
                <a:uFill>
                  <a:solidFill>
                    <a:srgbClr val="0000FF"/>
                  </a:solidFill>
                </a:uFill>
                <a:hlinkClick r:id="rId2" invalidUrl="" action="" tgtFrame="" tooltip="" history="1" highlightClick="0" endSnd="0"/>
              </a:rPr>
              <a:t>this</a:t>
            </a:r>
            <a:r>
              <a:t>).</a:t>
            </a:r>
          </a:p>
        </p:txBody>
      </p:sp>
      <p:sp>
        <p:nvSpPr>
          <p:cNvPr id="223" name="6. Tohoku experiment from the point of view of zero energy ontology"/>
          <p:cNvSpPr txBox="1"/>
          <p:nvPr/>
        </p:nvSpPr>
        <p:spPr>
          <a:xfrm>
            <a:off x="538827" y="1973327"/>
            <a:ext cx="6862206" cy="404367"/>
          </a:xfrm>
          <a:prstGeom prst="rect">
            <a:avLst/>
          </a:prstGeom>
          <a:ln w="12700">
            <a:miter lim="400000"/>
          </a:ln>
          <a:extLst>
            <a:ext uri="{C572A759-6A51-4108-AA02-DFA0A04FC94B}">
              <ma14:wrappingTextBoxFlag xmlns:ma14="http://schemas.microsoft.com/office/mac/drawingml/2011/main" val="1"/>
            </a:ext>
          </a:extLst>
        </p:spPr>
        <p:txBody>
          <a:bodyPr wrap="none" lIns="24383" tIns="24383" rIns="24383" bIns="24383">
            <a:spAutoFit/>
          </a:bodyPr>
          <a:lstStyle>
            <a:lvl1pPr>
              <a:defRPr b="1" sz="2300">
                <a:latin typeface="+mn-lt"/>
                <a:ea typeface="+mn-ea"/>
                <a:cs typeface="+mn-cs"/>
                <a:sym typeface="Helvetica"/>
              </a:defRPr>
            </a:lvl1pPr>
          </a:lstStyle>
          <a:p>
            <a:pPr/>
            <a:r>
              <a:t>5. Pollack effect  and zero energy ontology (ZEO)</a:t>
            </a:r>
          </a:p>
        </p:txBody>
      </p:sp>
      <p:pic>
        <p:nvPicPr>
          <p:cNvPr id="224" name="Audio Recording.m4a" descr="Audio Recording.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1277740" y="5485554"/>
            <a:ext cx="571501" cy="57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328415000" fill="hold"/>
                                        <p:tgtEl>
                                          <p:spTgt spid="224"/>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22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6" name="Slide Subtitle"/>
          <p:cNvSpPr txBox="1"/>
          <p:nvPr>
            <p:ph type="body" sz="quarter" idx="1"/>
          </p:nvPr>
        </p:nvSpPr>
        <p:spPr>
          <a:xfrm>
            <a:off x="1097277" y="2942979"/>
            <a:ext cx="10810245" cy="451175"/>
          </a:xfrm>
          <a:prstGeom prst="rect">
            <a:avLst/>
          </a:prstGeom>
        </p:spPr>
        <p:txBody>
          <a:bodyPr/>
          <a:lstStyle/>
          <a:p>
            <a:pPr/>
            <a:r>
              <a:t> </a:t>
            </a:r>
          </a:p>
        </p:txBody>
      </p:sp>
      <p:sp>
        <p:nvSpPr>
          <p:cNvPr id="227" name="References"/>
          <p:cNvSpPr txBox="1"/>
          <p:nvPr>
            <p:ph type="title"/>
          </p:nvPr>
        </p:nvSpPr>
        <p:spPr>
          <a:xfrm>
            <a:off x="1100661" y="1434310"/>
            <a:ext cx="10810251" cy="1215687"/>
          </a:xfrm>
          <a:prstGeom prst="rect">
            <a:avLst/>
          </a:prstGeom>
        </p:spPr>
        <p:txBody>
          <a:bodyPr/>
          <a:lstStyle/>
          <a:p>
            <a:pPr/>
            <a:r>
              <a:t>References</a:t>
            </a:r>
          </a:p>
        </p:txBody>
      </p:sp>
      <p:sp>
        <p:nvSpPr>
          <p:cNvPr id="228" name="Donadi S et al. Underground test of gravity-related wave function collapse. Nature, 17:74--78, 2021. https://www.nature.com/articles/s41567-020-1008-4.…"/>
          <p:cNvSpPr txBox="1"/>
          <p:nvPr>
            <p:ph type="body" idx="13"/>
          </p:nvPr>
        </p:nvSpPr>
        <p:spPr>
          <a:xfrm>
            <a:off x="1316157" y="2902218"/>
            <a:ext cx="11084885" cy="5070103"/>
          </a:xfrm>
          <a:prstGeom prst="rect">
            <a:avLst/>
          </a:prstGeom>
          <a:extLst>
            <a:ext uri="{C572A759-6A51-4108-AA02-DFA0A04FC94B}">
              <ma14:wrappingTextBoxFlag xmlns:ma14="http://schemas.microsoft.com/office/mac/drawingml/2011/main" val="1"/>
            </a:ext>
          </a:extLst>
        </p:spPr>
        <p:txBody>
          <a:bodyPr/>
          <a:lstStyle/>
          <a:p>
            <a:pPr marL="0" indent="0" defTabSz="1629891">
              <a:spcBef>
                <a:spcPts val="2700"/>
              </a:spcBef>
              <a:buSzTx/>
              <a:buNone/>
              <a:defRPr sz="2800"/>
            </a:pPr>
          </a:p>
          <a:p>
            <a:pPr marL="278550" indent="-278550" defTabSz="1629891">
              <a:spcBef>
                <a:spcPts val="2700"/>
              </a:spcBef>
              <a:defRPr sz="2800"/>
            </a:pPr>
            <a:r>
              <a:t>M. Pitkänen. 2024. A new experimental demonstration for the occurrence of low energy nuclear reactions . </a:t>
            </a:r>
            <a:r>
              <a:rPr u="sng">
                <a:solidFill>
                  <a:srgbClr val="0000FF"/>
                </a:solidFill>
                <a:uFill>
                  <a:solidFill>
                    <a:srgbClr val="0000FF"/>
                  </a:solidFill>
                </a:uFill>
                <a:hlinkClick r:id="rId2" invalidUrl="" action="" tgtFrame="" tooltip="" history="1" highlightClick="0" endSnd="0"/>
              </a:rPr>
              <a:t>https://tgdtheory.fi/public_html/articles/LENRagain.pdf</a:t>
            </a:r>
            <a:r>
              <a:t> . M. Pitkänen.   </a:t>
            </a:r>
          </a:p>
          <a:p>
            <a:pPr marL="278550" indent="-278550" defTabSz="1629891">
              <a:spcBef>
                <a:spcPts val="2700"/>
              </a:spcBef>
              <a:defRPr sz="2800"/>
            </a:pPr>
            <a:r>
              <a:t>M. Pitkänen. 2015. Cold Fusion Again .  </a:t>
            </a:r>
            <a:r>
              <a:rPr u="sng">
                <a:solidFill>
                  <a:srgbClr val="0000FF"/>
                </a:solidFill>
                <a:uFill>
                  <a:solidFill>
                    <a:srgbClr val="0000FF"/>
                  </a:solidFill>
                </a:uFill>
                <a:hlinkClick r:id="rId3" invalidUrl="" action="" tgtFrame="" tooltip="" history="1" highlightClick="0" endSnd="0"/>
              </a:rPr>
              <a:t>https://tgdtheory.fi/pdfpool/coldfusionagain.pdf</a:t>
            </a:r>
            <a:r>
              <a:t> .</a:t>
            </a:r>
          </a:p>
        </p:txBody>
      </p:sp>
      <p:sp>
        <p:nvSpPr>
          <p:cNvPr id="229" name="Text"/>
          <p:cNvSpPr txBox="1"/>
          <p:nvPr/>
        </p:nvSpPr>
        <p:spPr>
          <a:xfrm>
            <a:off x="6760926" y="5250324"/>
            <a:ext cx="231850" cy="442467"/>
          </a:xfrm>
          <a:prstGeom prst="rect">
            <a:avLst/>
          </a:prstGeom>
          <a:ln w="12700">
            <a:miter lim="400000"/>
          </a:ln>
          <a:extLst>
            <a:ext uri="{C572A759-6A51-4108-AA02-DFA0A04FC94B}">
              <ma14:wrappingTextBoxFlag xmlns:ma14="http://schemas.microsoft.com/office/mac/drawingml/2011/main" val="1"/>
            </a:ext>
          </a:extLst>
        </p:spPr>
        <p:txBody>
          <a:bodyPr wrap="none" lIns="24383" tIns="24383" rIns="24383" bIns="24383">
            <a:spAutoFit/>
          </a:bodyPr>
          <a:lstStyle>
            <a:lvl1pPr>
              <a:defRPr>
                <a:latin typeface="Proxima Nova Medium"/>
                <a:ea typeface="Proxima Nova Medium"/>
                <a:cs typeface="Proxima Nova Medium"/>
                <a:sym typeface="Proxima Nova Medium"/>
              </a:defRPr>
            </a:lvl1pPr>
          </a:lstStyle>
          <a:p>
            <a:pPr/>
            <a:r>
              <a:t>  </a:t>
            </a:r>
          </a:p>
        </p:txBody>
      </p:sp>
      <p:sp>
        <p:nvSpPr>
          <p:cNvPr id="230" name="Text"/>
          <p:cNvSpPr txBox="1"/>
          <p:nvPr/>
        </p:nvSpPr>
        <p:spPr>
          <a:xfrm>
            <a:off x="9332785" y="6039158"/>
            <a:ext cx="317042" cy="442467"/>
          </a:xfrm>
          <a:prstGeom prst="rect">
            <a:avLst/>
          </a:prstGeom>
          <a:ln w="12700">
            <a:miter lim="400000"/>
          </a:ln>
          <a:extLst>
            <a:ext uri="{C572A759-6A51-4108-AA02-DFA0A04FC94B}">
              <ma14:wrappingTextBoxFlag xmlns:ma14="http://schemas.microsoft.com/office/mac/drawingml/2011/main" val="1"/>
            </a:ext>
          </a:extLst>
        </p:spPr>
        <p:txBody>
          <a:bodyPr wrap="none" lIns="24383" tIns="24383" rIns="24383" bIns="24383">
            <a:spAutoFit/>
          </a:bodyPr>
          <a:lstStyle>
            <a:lvl1pPr>
              <a:defRPr>
                <a:latin typeface="Proxima Nova Medium"/>
                <a:ea typeface="Proxima Nova Medium"/>
                <a:cs typeface="Proxima Nova Medium"/>
                <a:sym typeface="Proxima Nova Medium"/>
              </a:defRPr>
            </a:lvl1pPr>
          </a:lstStyle>
          <a:p>
            <a:pPr/>
            <a:r>
              <a:t>   </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7" name="What is TGD?"/>
          <p:cNvSpPr txBox="1"/>
          <p:nvPr>
            <p:ph type="title"/>
          </p:nvPr>
        </p:nvSpPr>
        <p:spPr>
          <a:xfrm>
            <a:off x="1097277" y="3457092"/>
            <a:ext cx="10810245" cy="2780354"/>
          </a:xfrm>
          <a:prstGeom prst="rect">
            <a:avLst/>
          </a:prstGeom>
        </p:spPr>
        <p:txBody>
          <a:bodyPr/>
          <a:lstStyle>
            <a:lvl1pPr defTabSz="522449">
              <a:defRPr sz="7400"/>
            </a:lvl1pPr>
          </a:lstStyle>
          <a:p>
            <a:pPr/>
            <a:r>
              <a:t>Experimental findings and  their interpretation</a:t>
            </a:r>
          </a:p>
        </p:txBody>
      </p:sp>
      <p:pic>
        <p:nvPicPr>
          <p:cNvPr id="168" name="Audio Recording.m4a" descr="Audio Recording.m4a"/>
          <p:cNvPicPr>
            <a:picLocks noChangeAspect="0"/>
          </p:cNvPicPr>
          <p:nvPr>
            <a:audioFile r:link="rId2"/>
            <p:extLst>
              <p:ext uri="{DAA4B4D4-6D71-4841-9C94-3DE7FCFB9230}">
                <p14:media xmlns:p14="http://schemas.microsoft.com/office/powerpoint/2010/main" r:embed="rId3"/>
              </p:ext>
            </p:extLst>
          </p:nvPr>
        </p:nvPicPr>
        <p:blipFill>
          <a:blip r:embed="rId4">
            <a:extLst/>
          </a:blip>
          <a:stretch>
            <a:fillRect/>
          </a:stretch>
        </p:blipFill>
        <p:spPr>
          <a:xfrm>
            <a:off x="7233918" y="6800425"/>
            <a:ext cx="571501" cy="57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6858333" fill="hold"/>
                                        <p:tgtEl>
                                          <p:spTgt spid="168"/>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16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0" name="ABSTRACT…"/>
          <p:cNvSpPr txBox="1"/>
          <p:nvPr/>
        </p:nvSpPr>
        <p:spPr>
          <a:xfrm>
            <a:off x="528146" y="1747153"/>
            <a:ext cx="11948508" cy="5347207"/>
          </a:xfrm>
          <a:prstGeom prst="rect">
            <a:avLst/>
          </a:prstGeom>
          <a:ln w="12700">
            <a:miter lim="400000"/>
          </a:ln>
          <a:extLst>
            <a:ext uri="{C572A759-6A51-4108-AA02-DFA0A04FC94B}">
              <ma14:wrappingTextBoxFlag xmlns:ma14="http://schemas.microsoft.com/office/mac/drawingml/2011/main" val="1"/>
            </a:ext>
          </a:extLst>
        </p:spPr>
        <p:txBody>
          <a:bodyPr lIns="24383" tIns="24383" rIns="24383" bIns="24383">
            <a:spAutoFit/>
          </a:bodyPr>
          <a:lstStyle/>
          <a:p>
            <a:pPr>
              <a:defRPr b="1" sz="1600">
                <a:latin typeface="Proxima Nova"/>
                <a:ea typeface="Proxima Nova"/>
                <a:cs typeface="Proxima Nova"/>
                <a:sym typeface="Proxima Nova"/>
              </a:defRPr>
            </a:pPr>
          </a:p>
          <a:p>
            <a:pPr>
              <a:defRPr b="1" sz="1800">
                <a:latin typeface="Proxima Nova"/>
                <a:ea typeface="Proxima Nova"/>
                <a:cs typeface="Proxima Nova"/>
                <a:sym typeface="Proxima Nova"/>
              </a:defRPr>
            </a:pPr>
            <a:r>
              <a:t>There are highly interesting new experimental results related to  low energy nuclear reactions (LENR) discussed in  a popular article  published in New Energy Times (see </a:t>
            </a:r>
            <a:r>
              <a:rPr u="sng">
                <a:solidFill>
                  <a:srgbClr val="0000FF"/>
                </a:solidFill>
                <a:uFill>
                  <a:solidFill>
                    <a:srgbClr val="0000FF"/>
                  </a:solidFill>
                </a:uFill>
                <a:hlinkClick r:id="rId2" invalidUrl="" action="" tgtFrame="" tooltip="" history="1" highlightClick="0" endSnd="0"/>
              </a:rPr>
              <a:t>this</a:t>
            </a:r>
            <a:r>
              <a:t>). The article gives a rather detailed view of the findings of the Tohoku group.  There is also a  research article by Iwamura et al  with the title "</a:t>
            </a:r>
            <a:r>
              <a:rPr>
                <a:solidFill>
                  <a:srgbClr val="DD3A62"/>
                </a:solidFill>
              </a:rPr>
              <a:t>Anomalous heat generation that cannot be explained by known chemical reactions produced by nano-structured multilayer metal composites and hydrogen gas</a:t>
            </a:r>
            <a:r>
              <a:t>"  published in Japanese Journal of Applied Physics  (see </a:t>
            </a:r>
            <a:r>
              <a:rPr u="sng">
                <a:solidFill>
                  <a:srgbClr val="0000FF"/>
                </a:solidFill>
                <a:uFill>
                  <a:solidFill>
                    <a:srgbClr val="0000FF"/>
                  </a:solidFill>
                </a:uFill>
                <a:hlinkClick r:id="rId3" invalidUrl="" action="" tgtFrame="" tooltip="" history="1" highlightClick="0" endSnd="0"/>
              </a:rPr>
              <a:t>this</a:t>
            </a:r>
            <a:r>
              <a:t>). </a:t>
            </a:r>
          </a:p>
          <a:p>
            <a:pPr>
              <a:defRPr b="1" sz="1800">
                <a:latin typeface="Proxima Nova"/>
                <a:ea typeface="Proxima Nova"/>
                <a:cs typeface="Proxima Nova"/>
                <a:sym typeface="Proxima Nova"/>
              </a:defRPr>
            </a:pPr>
            <a:r>
              <a:t>Note that LENR replaces the earlier term  "cold fusion", which  became a synonym for pseudoscience since standard nuclear physics does not allow these effects. In practice, the effects studied are  however the same. </a:t>
            </a:r>
          </a:p>
          <a:p>
            <a:pPr>
              <a:defRPr b="1" sz="1800">
                <a:latin typeface="Proxima Nova"/>
                <a:ea typeface="Proxima Nova"/>
                <a:cs typeface="Proxima Nova"/>
                <a:sym typeface="Proxima Nova"/>
              </a:defRPr>
            </a:pPr>
            <a:r>
              <a:t>The basic problem is how to overcome the Coulomb wall preventing ordinary fusion. LENR often involves </a:t>
            </a:r>
            <a:r>
              <a:rPr>
                <a:solidFill>
                  <a:srgbClr val="E2355B"/>
                </a:solidFill>
              </a:rPr>
              <a:t>Widom-Larsen theory</a:t>
            </a:r>
            <a:r>
              <a:t> (see </a:t>
            </a:r>
            <a:r>
              <a:rPr u="sng">
                <a:solidFill>
                  <a:srgbClr val="0000FF"/>
                </a:solidFill>
                <a:uFill>
                  <a:solidFill>
                    <a:srgbClr val="0000FF"/>
                  </a:solidFill>
                </a:uFill>
                <a:hlinkClick r:id="rId4" invalidUrl="" action="" tgtFrame="" tooltip="" history="1" highlightClick="0" endSnd="0"/>
              </a:rPr>
              <a:t>this</a:t>
            </a:r>
            <a:r>
              <a:t>) based on  the     assumption that the fundamental step in the process  is  not strong interaction but weak interaction  of a heavy  electron with a proton. This would produce  a neutron, which is very nearly at rest and is able to get near the target nucleus with a large enough probability, necessary to compensate the weakness of the weak interaction.</a:t>
            </a:r>
          </a:p>
          <a:p>
            <a:pPr>
              <a:defRPr b="1" sz="1800">
                <a:latin typeface="Proxima Nova"/>
                <a:ea typeface="Proxima Nova"/>
                <a:cs typeface="Proxima Nova"/>
                <a:sym typeface="Proxima Nova"/>
              </a:defRPr>
            </a:pPr>
            <a:r>
              <a:t>The assumptions  that the  electron has a large effective mass, produced by the minimal coupling to the fluctuating classical electromagnetic field, prevailing near negatively charged metallic hydrid   surfaces,   and that neutron is very nearly at rest,   can be challenged. The understanding of detailed mechanisms producing the observed nuclear transmutations is not understood in the model.</a:t>
            </a:r>
          </a:p>
        </p:txBody>
      </p:sp>
      <p:pic>
        <p:nvPicPr>
          <p:cNvPr id="171" name="Audio Recording.m4a" descr="Audio Recording.m4a"/>
          <p:cNvPicPr>
            <a:picLocks noChangeAspect="0"/>
          </p:cNvPicPr>
          <p:nvPr>
            <a:audioFile r:link="rId5"/>
            <p:extLst>
              <p:ext uri="{DAA4B4D4-6D71-4841-9C94-3DE7FCFB9230}">
                <p14:media xmlns:p14="http://schemas.microsoft.com/office/powerpoint/2010/main" r:embed="rId6"/>
              </p:ext>
            </p:extLst>
          </p:nvPr>
        </p:nvPicPr>
        <p:blipFill>
          <a:blip r:embed="rId7">
            <a:extLst/>
          </a:blip>
          <a:stretch>
            <a:fillRect/>
          </a:stretch>
        </p:blipFill>
        <p:spPr>
          <a:xfrm>
            <a:off x="9550400" y="6786880"/>
            <a:ext cx="571500" cy="57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44361666" fill="hold"/>
                                        <p:tgtEl>
                                          <p:spTgt spid="171"/>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17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3" name="1. Biefeld Brown Effect…"/>
          <p:cNvSpPr txBox="1"/>
          <p:nvPr/>
        </p:nvSpPr>
        <p:spPr>
          <a:xfrm>
            <a:off x="528151" y="1854015"/>
            <a:ext cx="11948498" cy="5586432"/>
          </a:xfrm>
          <a:prstGeom prst="rect">
            <a:avLst/>
          </a:prstGeom>
          <a:ln w="12700">
            <a:miter lim="400000"/>
          </a:ln>
          <a:extLst>
            <a:ext uri="{C572A759-6A51-4108-AA02-DFA0A04FC94B}">
              <ma14:wrappingTextBoxFlag xmlns:ma14="http://schemas.microsoft.com/office/mac/drawingml/2011/main" val="1"/>
            </a:ext>
          </a:extLst>
        </p:spPr>
        <p:txBody>
          <a:bodyPr lIns="24383" tIns="24383" rIns="24383" bIns="24383">
            <a:spAutoFit/>
          </a:bodyPr>
          <a:lstStyle/>
          <a:p>
            <a:pPr>
              <a:defRPr b="1" sz="2800">
                <a:latin typeface="Proxima Nova"/>
                <a:ea typeface="Proxima Nova"/>
                <a:cs typeface="Proxima Nova"/>
                <a:sym typeface="Proxima Nova"/>
              </a:defRPr>
            </a:pPr>
            <a:r>
              <a:t>1.  The experiments of  the Tohoku group</a:t>
            </a:r>
          </a:p>
          <a:p>
            <a:pPr marL="469231" indent="-228600">
              <a:buSzPct val="100000"/>
              <a:buChar char="•"/>
              <a:defRPr b="1" sz="1700">
                <a:latin typeface="Proxima Nova"/>
                <a:ea typeface="Proxima Nova"/>
                <a:cs typeface="Proxima Nova"/>
                <a:sym typeface="Proxima Nova"/>
              </a:defRPr>
            </a:pPr>
            <a:r>
              <a:t> The target consists of  alternating layers consisting of 6 </a:t>
            </a:r>
            <a:r>
              <a:rPr>
                <a:solidFill>
                  <a:srgbClr val="DA445D"/>
                </a:solidFill>
              </a:rPr>
              <a:t>Cu</a:t>
            </a:r>
            <a:r>
              <a:t>  layers of thickness </a:t>
            </a:r>
            <a:r>
              <a:rPr>
                <a:solidFill>
                  <a:srgbClr val="D9465C"/>
                </a:solidFill>
              </a:rPr>
              <a:t>2 nm</a:t>
            </a:r>
            <a:r>
              <a:t> and 6 </a:t>
            </a:r>
            <a:r>
              <a:rPr>
                <a:solidFill>
                  <a:srgbClr val="DA435D"/>
                </a:solidFill>
              </a:rPr>
              <a:t>Ni</a:t>
            </a:r>
            <a:r>
              <a:t> layers of thickness  </a:t>
            </a:r>
            <a:r>
              <a:rPr>
                <a:solidFill>
                  <a:srgbClr val="D94778"/>
                </a:solidFill>
              </a:rPr>
              <a:t>14 nm</a:t>
            </a:r>
            <a:r>
              <a:t>.  The thickness of this part is </a:t>
            </a:r>
            <a:r>
              <a:rPr>
                <a:solidFill>
                  <a:srgbClr val="D9498A"/>
                </a:solidFill>
              </a:rPr>
              <a:t>1</a:t>
            </a:r>
            <a:r>
              <a:rPr>
                <a:solidFill>
                  <a:srgbClr val="DE388C"/>
                </a:solidFill>
              </a:rPr>
              <a:t>00 nm</a:t>
            </a:r>
            <a:r>
              <a:t>. Below this layer structure is a bulk consisting of </a:t>
            </a:r>
            <a:r>
              <a:rPr>
                <a:solidFill>
                  <a:srgbClr val="E03669"/>
                </a:solidFill>
              </a:rPr>
              <a:t>Ni.</a:t>
            </a:r>
            <a:r>
              <a:t> The thickness of the </a:t>
            </a:r>
            <a:r>
              <a:rPr>
                <a:solidFill>
                  <a:srgbClr val="E0377F"/>
                </a:solidFill>
              </a:rPr>
              <a:t>Ni</a:t>
            </a:r>
            <a:r>
              <a:t> bulk  is </a:t>
            </a:r>
            <a14:m>
              <m:oMath>
                <m:sSup>
                  <m:e>
                    <m:r>
                      <a:rPr xmlns:a="http://schemas.openxmlformats.org/drawingml/2006/main" sz="2150" i="1">
                        <a:solidFill>
                          <a:srgbClr val="D8484C"/>
                        </a:solidFill>
                        <a:latin typeface="Cambria Math" panose="02040503050406030204" pitchFamily="18" charset="0"/>
                      </a:rPr>
                      <m:t>10</m:t>
                    </m:r>
                  </m:e>
                  <m:sup>
                    <m:r>
                      <a:rPr xmlns:a="http://schemas.openxmlformats.org/drawingml/2006/main" sz="2150" i="1">
                        <a:solidFill>
                          <a:srgbClr val="D8484C"/>
                        </a:solidFill>
                        <a:latin typeface="Cambria Math" panose="02040503050406030204" pitchFamily="18" charset="0"/>
                      </a:rPr>
                      <m:t>5</m:t>
                    </m:r>
                  </m:sup>
                </m:sSup>
              </m:oMath>
            </a14:m>
            <a:r>
              <a:rPr>
                <a:solidFill>
                  <a:srgbClr val="D9494C"/>
                </a:solidFill>
              </a:rPr>
              <a:t> nm</a:t>
            </a:r>
            <a:r>
              <a:t>. The temperature of the hydrogen gas is varied during the experiment in the range </a:t>
            </a:r>
            <a:r>
              <a:rPr>
                <a:solidFill>
                  <a:srgbClr val="D94853"/>
                </a:solidFill>
              </a:rPr>
              <a:t>610 - 925</a:t>
            </a:r>
            <a:r>
              <a:t> degrees Celsius. This temperature range is below the melting temperatures of </a:t>
            </a:r>
            <a:r>
              <a:rPr>
                <a:solidFill>
                  <a:srgbClr val="DE3845"/>
                </a:solidFill>
              </a:rPr>
              <a:t>Cu (</a:t>
            </a:r>
            <a:r>
              <a:rPr>
                <a:solidFill>
                  <a:srgbClr val="D9464B"/>
                </a:solidFill>
              </a:rPr>
              <a:t>1085 C</a:t>
            </a:r>
            <a:r>
              <a:t>) and </a:t>
            </a:r>
            <a:r>
              <a:rPr>
                <a:solidFill>
                  <a:srgbClr val="DF374A"/>
                </a:solidFill>
              </a:rPr>
              <a:t>Ni</a:t>
            </a:r>
            <a:r>
              <a:t> (</a:t>
            </a:r>
            <a:r>
              <a:rPr>
                <a:solidFill>
                  <a:srgbClr val="D94857"/>
                </a:solidFill>
              </a:rPr>
              <a:t>1455 C</a:t>
            </a:r>
            <a:r>
              <a:t>). </a:t>
            </a:r>
          </a:p>
          <a:p>
            <a:pPr marL="469231" indent="-228600">
              <a:buSzPct val="100000"/>
              <a:buChar char="•"/>
              <a:defRPr b="1" sz="1700">
                <a:latin typeface="Proxima Nova"/>
                <a:ea typeface="Proxima Nova"/>
                <a:cs typeface="Proxima Nova"/>
                <a:sym typeface="Proxima Nova"/>
              </a:defRPr>
            </a:pPr>
            <a:r>
              <a:t> The target  is in a chamber,    pressurized by feeding hydrogen gas, which is slowly adsorbed by the target. Typically this takes </a:t>
            </a:r>
            <a:r>
              <a:rPr>
                <a:solidFill>
                  <a:srgbClr val="D9479B"/>
                </a:solidFill>
              </a:rPr>
              <a:t>1</a:t>
            </a:r>
            <a:r>
              <a:rPr>
                <a:solidFill>
                  <a:srgbClr val="E3347B"/>
                </a:solidFill>
              </a:rPr>
              <a:t>6 hours.</a:t>
            </a:r>
            <a:r>
              <a:t> In the second phase, when the hydrogen is fully adsorbed,  air is   evacuated from the  chamber and heaters are switched on. During this phase excess heat is produced. For instance, in the first cycle the heating power was  </a:t>
            </a:r>
            <a:r>
              <a:rPr>
                <a:solidFill>
                  <a:srgbClr val="E0375F"/>
                </a:solidFill>
              </a:rPr>
              <a:t>19 W</a:t>
            </a:r>
            <a:r>
              <a:t> and the excess heat was </a:t>
            </a:r>
            <a:r>
              <a:rPr>
                <a:solidFill>
                  <a:srgbClr val="D94A4C"/>
                </a:solidFill>
              </a:rPr>
              <a:t>3.2 W</a:t>
            </a:r>
            <a:r>
              <a:t> and lasted for about </a:t>
            </a:r>
            <a:r>
              <a:rPr>
                <a:solidFill>
                  <a:srgbClr val="D94B51"/>
                </a:solidFill>
              </a:rPr>
              <a:t>1</a:t>
            </a:r>
            <a:r>
              <a:rPr>
                <a:solidFill>
                  <a:srgbClr val="D84E63"/>
                </a:solidFill>
              </a:rPr>
              <a:t>1 hours</a:t>
            </a:r>
            <a:r>
              <a:t>. At the end of the second cycle heat is turned off and the cycle is restarted.     The experiment ran for a total of </a:t>
            </a:r>
            <a:r>
              <a:rPr>
                <a:solidFill>
                  <a:srgbClr val="D94963"/>
                </a:solidFill>
              </a:rPr>
              <a:t>166 hours</a:t>
            </a:r>
            <a:r>
              <a:t>, the input electric energy was </a:t>
            </a:r>
            <a:r>
              <a:rPr>
                <a:solidFill>
                  <a:srgbClr val="D84E6E"/>
                </a:solidFill>
              </a:rPr>
              <a:t>4.8 MJ</a:t>
            </a:r>
            <a:r>
              <a:t> and the net thermal energy output  was  </a:t>
            </a:r>
            <a:r>
              <a:rPr>
                <a:solidFill>
                  <a:srgbClr val="D84D4F"/>
                </a:solidFill>
              </a:rPr>
              <a:t>.76 MJ</a:t>
            </a:r>
            <a:r>
              <a:t>. </a:t>
            </a:r>
          </a:p>
          <a:p>
            <a:pPr marL="469231" indent="-228600">
              <a:buSzPct val="100000"/>
              <a:buChar char="•"/>
              <a:defRPr b="1" sz="1700">
                <a:latin typeface="Proxima Nova"/>
                <a:ea typeface="Proxima Nova"/>
                <a:cs typeface="Proxima Nova"/>
                <a:sym typeface="Proxima Nova"/>
              </a:defRPr>
            </a:pPr>
            <a:r>
              <a:t>  The  figure of the popular article (</a:t>
            </a:r>
            <a:r>
              <a:rPr u="sng">
                <a:solidFill>
                  <a:srgbClr val="0000FF"/>
                </a:solidFill>
                <a:uFill>
                  <a:solidFill>
                    <a:srgbClr val="0000FF"/>
                  </a:solidFill>
                </a:uFill>
                <a:hlinkClick r:id="rId2" invalidUrl="" action="" tgtFrame="" tooltip="" history="1" highlightClick="0" endSnd="0"/>
              </a:rPr>
              <a:t>https://newenergytimes.com/v2/news/2024/2024Tohoku/2024Tohoku-Fig7.png</a:t>
            </a:r>
            <a:r>
              <a:t>) summarizes the temporal progress of the experiment and pressures and temperatures involved. Pressures are below </a:t>
            </a:r>
            <a:r>
              <a:rPr>
                <a:solidFill>
                  <a:srgbClr val="E13654"/>
                </a:solidFill>
              </a:rPr>
              <a:t>250 Pa</a:t>
            </a:r>
            <a:r>
              <a:t>: note that one atmosphere corresponds to</a:t>
            </a:r>
            <a:r>
              <a:rPr>
                <a:solidFill>
                  <a:srgbClr val="D75692"/>
                </a:solidFill>
              </a:rPr>
              <a:t> </a:t>
            </a:r>
            <a:r>
              <a:rPr>
                <a:solidFill>
                  <a:srgbClr val="E23537"/>
                </a:solidFill>
              </a:rPr>
              <a:t>101325 Pa.</a:t>
            </a:r>
            <a:r>
              <a:t> </a:t>
            </a:r>
          </a:p>
          <a:p>
            <a:pPr marL="469231" indent="-228600">
              <a:buSzPct val="100000"/>
              <a:buChar char="•"/>
              <a:defRPr b="1" sz="1700">
                <a:latin typeface="Proxima Nova"/>
                <a:ea typeface="Proxima Nova"/>
                <a:cs typeface="Proxima Nova"/>
                <a:sym typeface="Proxima Nova"/>
              </a:defRPr>
            </a:pPr>
            <a:r>
              <a:t>The energy production is about </a:t>
            </a:r>
            <a:r>
              <a:rPr>
                <a:solidFill>
                  <a:srgbClr val="E0364B"/>
                </a:solidFill>
              </a:rPr>
              <a:t> </a:t>
            </a:r>
            <a14:m>
              <m:oMath>
                <m:sSup>
                  <m:e>
                    <m:r>
                      <a:rPr xmlns:a="http://schemas.openxmlformats.org/drawingml/2006/main" sz="2100" i="1">
                        <a:solidFill>
                          <a:srgbClr val="D75099"/>
                        </a:solidFill>
                        <a:latin typeface="Cambria Math" panose="02040503050406030204" pitchFamily="18" charset="0"/>
                      </a:rPr>
                      <m:t>10</m:t>
                    </m:r>
                  </m:e>
                  <m:sup>
                    <m:r>
                      <a:rPr xmlns:a="http://schemas.openxmlformats.org/drawingml/2006/main" sz="2100" i="1">
                        <a:solidFill>
                          <a:srgbClr val="D75099"/>
                        </a:solidFill>
                        <a:latin typeface="Cambria Math" panose="02040503050406030204" pitchFamily="18" charset="0"/>
                      </a:rPr>
                      <m:t>9</m:t>
                    </m:r>
                  </m:sup>
                </m:sSup>
              </m:oMath>
            </a14:m>
            <a:r>
              <a:rPr>
                <a:solidFill>
                  <a:srgbClr val="E0364B"/>
                </a:solidFill>
              </a:rPr>
              <a:t>  Joule per gram </a:t>
            </a:r>
            <a:r>
              <a:t>of hydrogen fuel.  A rough estimate   gives thermal  energy production of about  </a:t>
            </a:r>
            <a:r>
              <a:rPr>
                <a:solidFill>
                  <a:srgbClr val="DF374E"/>
                </a:solidFill>
              </a:rPr>
              <a:t>10 keV</a:t>
            </a:r>
            <a:r>
              <a:rPr>
                <a:solidFill>
                  <a:srgbClr val="D84C73"/>
                </a:solidFill>
              </a:rPr>
              <a:t> </a:t>
            </a:r>
            <a:r>
              <a:t> per  hydrogen atom.  Note that the thermal energy associated with the highest temperature used (roughly </a:t>
            </a:r>
            <a:r>
              <a:rPr>
                <a:solidFill>
                  <a:srgbClr val="DC3E82"/>
                </a:solidFill>
              </a:rPr>
              <a:t>1200 K</a:t>
            </a:r>
            <a:r>
              <a:t>) is about </a:t>
            </a:r>
            <a:r>
              <a:rPr>
                <a:solidFill>
                  <a:srgbClr val="DB4075"/>
                </a:solidFill>
              </a:rPr>
              <a:t>.12 eV</a:t>
            </a:r>
            <a:r>
              <a:t>.  In hot nuclear fusion  the power gain is roughly 300 times higher and about 3 MeV per nucleon.  The ratio of the power gain to  the input   power is  below </a:t>
            </a:r>
            <a:r>
              <a:rPr>
                <a:solidFill>
                  <a:srgbClr val="D84D5C"/>
                </a:solidFill>
              </a:rPr>
              <a:t>1</a:t>
            </a:r>
            <a:r>
              <a:rPr>
                <a:solidFill>
                  <a:srgbClr val="E2356D"/>
                </a:solidFill>
              </a:rPr>
              <a:t>6 per cent</a:t>
            </a:r>
            <a:r>
              <a:t> typically in a given phase of the experiment.</a:t>
            </a:r>
            <a:endParaRPr>
              <a:solidFill>
                <a:srgbClr val="E0364B"/>
              </a:solidFill>
            </a:endParaRPr>
          </a:p>
        </p:txBody>
      </p:sp>
      <p:pic>
        <p:nvPicPr>
          <p:cNvPr id="174" name="Audio Recording.m4a" descr="Audio Recording.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8994985" y="7775785"/>
            <a:ext cx="571501" cy="57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221386666" fill="hold"/>
                                        <p:tgtEl>
                                          <p:spTgt spid="174"/>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17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6" name="2.   Findings of the group  of Charles Buhler…"/>
          <p:cNvSpPr txBox="1"/>
          <p:nvPr/>
        </p:nvSpPr>
        <p:spPr>
          <a:xfrm>
            <a:off x="528151" y="1936804"/>
            <a:ext cx="11948498" cy="5611078"/>
          </a:xfrm>
          <a:prstGeom prst="rect">
            <a:avLst/>
          </a:prstGeom>
          <a:ln w="12700">
            <a:miter lim="400000"/>
          </a:ln>
          <a:extLst>
            <a:ext uri="{C572A759-6A51-4108-AA02-DFA0A04FC94B}">
              <ma14:wrappingTextBoxFlag xmlns:ma14="http://schemas.microsoft.com/office/mac/drawingml/2011/main" val="1"/>
            </a:ext>
          </a:extLst>
        </p:spPr>
        <p:txBody>
          <a:bodyPr lIns="24383" tIns="24383" rIns="24383" bIns="24383">
            <a:spAutoFit/>
          </a:bodyPr>
          <a:lstStyle/>
          <a:p>
            <a:pPr>
              <a:defRPr b="1" sz="1800">
                <a:latin typeface="Proxima Nova"/>
                <a:ea typeface="Proxima Nova"/>
                <a:cs typeface="Proxima Nova"/>
                <a:sym typeface="Proxima Nova"/>
              </a:defRPr>
            </a:pPr>
            <a:r>
              <a:t>The Tohoku group has looked for changes in the abundances of elements and for unusual isotopic ratios after the experiments. Iwamura reports that they have seen many unusual accumulations. </a:t>
            </a:r>
          </a:p>
          <a:p>
            <a:pPr marL="228600" indent="-228600">
              <a:buSzPct val="100000"/>
              <a:buChar char="•"/>
              <a:defRPr b="1" sz="1800">
                <a:latin typeface="Proxima Nova"/>
                <a:ea typeface="Proxima Nova"/>
                <a:cs typeface="Proxima Nova"/>
                <a:sym typeface="Proxima Nova"/>
              </a:defRPr>
            </a:pPr>
            <a:r>
              <a:t>Second figure (</a:t>
            </a:r>
            <a:r>
              <a:rPr u="sng">
                <a:solidFill>
                  <a:srgbClr val="0000FF"/>
                </a:solidFill>
                <a:uFill>
                  <a:solidFill>
                    <a:srgbClr val="0000FF"/>
                  </a:solidFill>
                </a:uFill>
                <a:hlinkClick r:id="rId2" invalidUrl="" action="" tgtFrame="" tooltip="" history="1" highlightClick="0" endSnd="0"/>
              </a:rPr>
              <a:t>https://newenergytimes.com/v2/news/2024/2024Tohoku/2024Tohoku-Fig19.jpg</a:t>
            </a:r>
            <a:r>
              <a:t>) represents the the depth profiles  in the range </a:t>
            </a:r>
            <a:r>
              <a:rPr>
                <a:solidFill>
                  <a:srgbClr val="E03773"/>
                </a:solidFill>
              </a:rPr>
              <a:t>0-250 nm </a:t>
            </a:r>
            <a:r>
              <a:t>for the abundances of </a:t>
            </a:r>
            <a:r>
              <a:rPr>
                <a:solidFill>
                  <a:srgbClr val="D94445"/>
                </a:solidFill>
              </a:rPr>
              <a:t>Ni</a:t>
            </a:r>
            <a14:m>
              <m:oMath>
                <m:sSup>
                  <m:e/>
                  <m:sup>
                    <m:r>
                      <a:rPr xmlns:a="http://schemas.openxmlformats.org/drawingml/2006/main" sz="2450" i="1">
                        <a:solidFill>
                          <a:srgbClr val="D8494F"/>
                        </a:solidFill>
                        <a:latin typeface="Cambria Math" panose="02040503050406030204" pitchFamily="18" charset="0"/>
                      </a:rPr>
                      <m:t>-</m:t>
                    </m:r>
                  </m:sup>
                </m:sSup>
              </m:oMath>
            </a14:m>
            <a:r>
              <a:rPr>
                <a:solidFill>
                  <a:srgbClr val="D94A4F"/>
                </a:solidFill>
              </a:rPr>
              <a:t>,  Cu</a:t>
            </a:r>
            <a14:m>
              <m:oMath>
                <m:sSup>
                  <m:e/>
                  <m:sup>
                    <m:r>
                      <a:rPr xmlns:a="http://schemas.openxmlformats.org/drawingml/2006/main" sz="2450" i="1">
                        <a:solidFill>
                          <a:srgbClr val="D8494F"/>
                        </a:solidFill>
                        <a:latin typeface="Cambria Math" panose="02040503050406030204" pitchFamily="18" charset="0"/>
                      </a:rPr>
                      <m:t>-</m:t>
                    </m:r>
                  </m:sup>
                </m:sSup>
              </m:oMath>
            </a14:m>
            <a:r>
              <a:rPr>
                <a:solidFill>
                  <a:srgbClr val="D94A4F"/>
                </a:solidFill>
              </a:rPr>
              <a:t>,  C</a:t>
            </a:r>
            <a14:m>
              <m:oMath>
                <m:sSup>
                  <m:e/>
                  <m:sup>
                    <m:r>
                      <a:rPr xmlns:a="http://schemas.openxmlformats.org/drawingml/2006/main" sz="2450" i="1">
                        <a:solidFill>
                          <a:srgbClr val="D8494F"/>
                        </a:solidFill>
                        <a:latin typeface="Cambria Math" panose="02040503050406030204" pitchFamily="18" charset="0"/>
                      </a:rPr>
                      <m:t>-</m:t>
                    </m:r>
                  </m:sup>
                </m:sSup>
              </m:oMath>
            </a14:m>
            <a:r>
              <a:rPr>
                <a:solidFill>
                  <a:srgbClr val="D94A4F"/>
                </a:solidFill>
              </a:rPr>
              <a:t>,  O</a:t>
            </a:r>
            <a14:m>
              <m:oMath>
                <m:sSup>
                  <m:e/>
                  <m:sup>
                    <m:r>
                      <a:rPr xmlns:a="http://schemas.openxmlformats.org/drawingml/2006/main" sz="2450" i="1">
                        <a:solidFill>
                          <a:srgbClr val="D8494F"/>
                        </a:solidFill>
                        <a:latin typeface="Cambria Math" panose="02040503050406030204" pitchFamily="18" charset="0"/>
                      </a:rPr>
                      <m:t>-</m:t>
                    </m:r>
                  </m:sup>
                </m:sSup>
              </m:oMath>
            </a14:m>
            <a:r>
              <a:rPr>
                <a:solidFill>
                  <a:srgbClr val="D94A4F"/>
                </a:solidFill>
              </a:rPr>
              <a:t>, Si</a:t>
            </a:r>
            <a14:m>
              <m:oMath>
                <m:sSup>
                  <m:e/>
                  <m:sup>
                    <m:r>
                      <a:rPr xmlns:a="http://schemas.openxmlformats.org/drawingml/2006/main" sz="2450" i="1">
                        <a:solidFill>
                          <a:srgbClr val="D8494F"/>
                        </a:solidFill>
                        <a:latin typeface="Cambria Math" panose="02040503050406030204" pitchFamily="18" charset="0"/>
                      </a:rPr>
                      <m:t>-</m:t>
                    </m:r>
                  </m:sup>
                </m:sSup>
              </m:oMath>
            </a14:m>
            <a:r>
              <a:rPr>
                <a:solidFill>
                  <a:srgbClr val="D94A4F"/>
                </a:solidFill>
              </a:rPr>
              <a:t> </a:t>
            </a:r>
            <a:r>
              <a:rPr>
                <a:solidFill>
                  <a:srgbClr val="050505"/>
                </a:solidFill>
              </a:rPr>
              <a:t>and</a:t>
            </a:r>
            <a:r>
              <a:rPr>
                <a:solidFill>
                  <a:srgbClr val="D94857"/>
                </a:solidFill>
              </a:rPr>
              <a:t> H</a:t>
            </a:r>
            <a14:m>
              <m:oMath>
                <m:sSup>
                  <m:e/>
                  <m:sup>
                    <m:r>
                      <a:rPr xmlns:a="http://schemas.openxmlformats.org/drawingml/2006/main" sz="2450" i="1">
                        <a:solidFill>
                          <a:srgbClr val="D94757"/>
                        </a:solidFill>
                        <a:latin typeface="Cambria Math" panose="02040503050406030204" pitchFamily="18" charset="0"/>
                      </a:rPr>
                      <m:t>-</m:t>
                    </m:r>
                  </m:sup>
                </m:sSup>
              </m:oMath>
            </a14:m>
            <a:r>
              <a:t> ions for the initial and final situations for an experiment in which excess heat of </a:t>
            </a:r>
            <a:r>
              <a:rPr>
                <a:solidFill>
                  <a:srgbClr val="DA424B"/>
                </a:solidFill>
              </a:rPr>
              <a:t>9 W</a:t>
            </a:r>
            <a:r>
              <a:t> was generated. The original layered structure has smoothed out, which suggests that melting has occurred. This cannot be due to the feed of the heat energy. The melting of </a:t>
            </a:r>
            <a:r>
              <a:rPr>
                <a:solidFill>
                  <a:srgbClr val="E13640"/>
                </a:solidFill>
              </a:rPr>
              <a:t>Ni </a:t>
            </a:r>
            <a:r>
              <a:t>requires a temperature above </a:t>
            </a:r>
            <a:r>
              <a:rPr>
                <a:solidFill>
                  <a:srgbClr val="DB4067"/>
                </a:solidFill>
              </a:rPr>
              <a:t>1455 C</a:t>
            </a:r>
            <a:r>
              <a:t>.   </a:t>
            </a:r>
          </a:p>
          <a:p>
            <a:pPr marL="228600" indent="-228600">
              <a:buSzPct val="100000"/>
              <a:buChar char="•"/>
              <a:defRPr b="1" sz="1800">
                <a:latin typeface="Proxima Nova"/>
                <a:ea typeface="Proxima Nova"/>
                <a:cs typeface="Proxima Nova"/>
                <a:sym typeface="Proxima Nova"/>
              </a:defRPr>
            </a:pPr>
            <a:r>
              <a:t>Earlier experiments were carried out in the adsorption phase. The recent experiments were performed  in the desorption phase and the heat production was higher. The proposal is that  the fact that the desorption is a faster process than the  adsorption  could somehow explain this.</a:t>
            </a:r>
          </a:p>
          <a:p>
            <a:pPr marL="228600" indent="-228600">
              <a:buSzPct val="100000"/>
              <a:buChar char="•"/>
              <a:defRPr b="1" sz="1800">
                <a:latin typeface="Proxima Nova"/>
                <a:ea typeface="Proxima Nova"/>
                <a:cs typeface="Proxima Nova"/>
                <a:sym typeface="Proxima Nova"/>
              </a:defRPr>
            </a:pPr>
            <a:r>
              <a:t>The most prevalent is an unusually high percentage of the oxygen showing up below the surface of the multilayer composite, within the outer areas of the bulk.   Pre-experiment analysis for the presence of oxygen concentration, after fabrication of the multilayer composite, has indicated a concentration of </a:t>
            </a:r>
            <a:r>
              <a:rPr>
                <a:solidFill>
                  <a:srgbClr val="DA427F"/>
                </a:solidFill>
              </a:rPr>
              <a:t>0.5 </a:t>
            </a:r>
            <a:r>
              <a:t>to a </a:t>
            </a:r>
            <a:r>
              <a:rPr>
                <a:solidFill>
                  <a:srgbClr val="DA4358"/>
                </a:solidFill>
              </a:rPr>
              <a:t>few</a:t>
            </a:r>
            <a:r>
              <a:rPr>
                <a:solidFill>
                  <a:srgbClr val="DB3FBE"/>
                </a:solidFill>
              </a:rPr>
              <a:t> </a:t>
            </a:r>
            <a:r>
              <a:t>percent down to </a:t>
            </a:r>
            <a:r>
              <a:rPr>
                <a:solidFill>
                  <a:srgbClr val="DA4376"/>
                </a:solidFill>
              </a:rPr>
              <a:t>1,000 nm</a:t>
            </a:r>
            <a:r>
              <a:t> from the top surface. The Tohoku group has observed many accumulations of </a:t>
            </a:r>
            <a:r>
              <a:rPr>
                <a:solidFill>
                  <a:srgbClr val="D94A4F"/>
                </a:solidFill>
              </a:rPr>
              <a:t>O</a:t>
            </a:r>
            <a14:m>
              <m:oMath>
                <m:sSup>
                  <m:e/>
                  <m:sup>
                    <m:r>
                      <a:rPr xmlns:a="http://schemas.openxmlformats.org/drawingml/2006/main" sz="2450" i="1">
                        <a:solidFill>
                          <a:srgbClr val="D8494F"/>
                        </a:solidFill>
                        <a:latin typeface="Cambria Math" panose="02040503050406030204" pitchFamily="18" charset="0"/>
                      </a:rPr>
                      <m:t>-</m:t>
                    </m:r>
                  </m:sup>
                </m:sSup>
              </m:oMath>
            </a14:m>
            <a:r>
              <a:rPr>
                <a:solidFill>
                  <a:srgbClr val="D94A4F"/>
                </a:solidFill>
              </a:rPr>
              <a:t> </a:t>
            </a:r>
            <a:r>
              <a:t> in post-experimental analyses exceeding </a:t>
            </a:r>
            <a:r>
              <a:rPr>
                <a:solidFill>
                  <a:srgbClr val="DF376B"/>
                </a:solidFill>
              </a:rPr>
              <a:t>50 percent</a:t>
            </a:r>
            <a:r>
              <a:t>  in specific areas.   </a:t>
            </a:r>
          </a:p>
          <a:p>
            <a:pPr marL="228600" indent="-228600">
              <a:buSzPct val="100000"/>
              <a:buChar char="•"/>
              <a:defRPr b="1" sz="1800">
                <a:latin typeface="Proxima Nova"/>
                <a:ea typeface="Proxima Nova"/>
                <a:cs typeface="Proxima Nova"/>
                <a:sym typeface="Proxima Nova"/>
              </a:defRPr>
            </a:pPr>
            <a:r>
              <a:t> Iwamura says that once the multilayer is fabricated, there is no way for atmospheric oxygen to leak below the top    surface, at least beyond the first few nanometers. As a cross-check, researchers looked for nitrogen (which would suggest contamination from the atmosphere) but they detected no nitrogen in the samples.</a:t>
            </a:r>
          </a:p>
        </p:txBody>
      </p:sp>
      <p:pic>
        <p:nvPicPr>
          <p:cNvPr id="177" name="Audio Recording.m4a" descr="Audio Recording.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0715411" y="6177276"/>
            <a:ext cx="571501" cy="57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71081666" fill="hold"/>
                                        <p:tgtEl>
                                          <p:spTgt spid="177"/>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17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9" name="What is TGD?"/>
          <p:cNvSpPr txBox="1"/>
          <p:nvPr>
            <p:ph type="title"/>
          </p:nvPr>
        </p:nvSpPr>
        <p:spPr>
          <a:xfrm>
            <a:off x="1097277" y="3457092"/>
            <a:ext cx="10810245" cy="2780354"/>
          </a:xfrm>
          <a:prstGeom prst="rect">
            <a:avLst/>
          </a:prstGeom>
        </p:spPr>
        <p:txBody>
          <a:bodyPr/>
          <a:lstStyle>
            <a:lvl1pPr defTabSz="522449">
              <a:defRPr sz="7400"/>
            </a:lvl1pPr>
          </a:lstStyle>
          <a:p>
            <a:pPr/>
            <a:r>
              <a:t>Theoretical models</a:t>
            </a:r>
          </a:p>
        </p:txBody>
      </p:sp>
      <p:pic>
        <p:nvPicPr>
          <p:cNvPr id="180" name="Audio Recording.m4a" descr="Audio Recording.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2953175" y="2262290"/>
            <a:ext cx="571501" cy="571501"/>
          </a:xfrm>
          <a:prstGeom prst="rect">
            <a:avLst/>
          </a:prstGeom>
          <a:ln w="12700">
            <a:miter lim="400000"/>
          </a:ln>
        </p:spPr>
      </p:pic>
      <p:pic>
        <p:nvPicPr>
          <p:cNvPr id="181" name="Audio Recording.m4a" descr="Audio Recording.m4a"/>
          <p:cNvPicPr>
            <a:picLocks noChangeAspect="0"/>
          </p:cNvPicPr>
          <p:nvPr>
            <a:audioFile r:link="rId6"/>
            <p:extLst>
              <p:ext uri="{DAA4B4D4-6D71-4841-9C94-3DE7FCFB9230}">
                <p14:media xmlns:p14="http://schemas.microsoft.com/office/powerpoint/2010/main" r:embed="rId7"/>
              </p:ext>
            </p:extLst>
          </p:nvPr>
        </p:nvPicPr>
        <p:blipFill>
          <a:blip r:embed="rId5">
            <a:extLst/>
          </a:blip>
          <a:stretch>
            <a:fillRect/>
          </a:stretch>
        </p:blipFill>
        <p:spPr>
          <a:xfrm>
            <a:off x="6692051" y="5703146"/>
            <a:ext cx="571501" cy="57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5200000" fill="hold"/>
                                        <p:tgtEl>
                                          <p:spTgt spid="180"/>
                                        </p:tgtEl>
                                      </p:cBhvr>
                                    </p:cmd>
                                  </p:childTnLst>
                                </p:cTn>
                              </p:par>
                            </p:childTnLst>
                          </p:cTn>
                        </p:par>
                      </p:childTnLst>
                    </p:cTn>
                  </p:par>
                  <p:par>
                    <p:cTn id="7" fill="hold">
                      <p:stCondLst>
                        <p:cond delay="indefinite"/>
                      </p:stCondLst>
                      <p:childTnLst>
                        <p:par>
                          <p:cTn id="8" fill="hold">
                            <p:stCondLst>
                              <p:cond delay="0"/>
                            </p:stCondLst>
                            <p:childTnLst>
                              <p:par>
                                <p:cTn id="9" presetClass="mediacall" nodeType="clickEffect" presetSubtype="0" presetID="1" grpId="2" fill="hold">
                                  <p:stCondLst>
                                    <p:cond delay="0"/>
                                  </p:stCondLst>
                                  <p:childTnLst>
                                    <p:cmd type="call" cmd="playFrom(0.0)">
                                      <p:cBhvr>
                                        <p:cTn id="10" dur="46740000" fill="hold"/>
                                        <p:tgtEl>
                                          <p:spTgt spid="181"/>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11" fill="hold" display="0">
                  <p:stCondLst>
                    <p:cond delay="indefinite"/>
                  </p:stCondLst>
                </p:cTn>
                <p:tgtEl>
                  <p:spTgt spid="181"/>
                </p:tgtEl>
              </p:cMediaNode>
            </p:audio>
            <p:audio isNarration="0">
              <p:cMediaNode mute="0" showWhenStopped="0" numSld="1" vol="100000">
                <p:cTn id="12" fill="hold" display="0">
                  <p:stCondLst>
                    <p:cond delay="indefinite"/>
                  </p:stCondLst>
                </p:cTn>
                <p:tgtEl>
                  <p:spTgt spid="18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3" name="2.   Findings of the group  of Charles Buhler…"/>
          <p:cNvSpPr txBox="1"/>
          <p:nvPr/>
        </p:nvSpPr>
        <p:spPr>
          <a:xfrm>
            <a:off x="650071" y="1801339"/>
            <a:ext cx="11948498" cy="5638444"/>
          </a:xfrm>
          <a:prstGeom prst="rect">
            <a:avLst/>
          </a:prstGeom>
          <a:ln w="12700">
            <a:miter lim="400000"/>
          </a:ln>
          <a:extLst>
            <a:ext uri="{C572A759-6A51-4108-AA02-DFA0A04FC94B}">
              <ma14:wrappingTextBoxFlag xmlns:ma14="http://schemas.microsoft.com/office/mac/drawingml/2011/main" val="1"/>
            </a:ext>
          </a:extLst>
        </p:spPr>
        <p:txBody>
          <a:bodyPr lIns="24383" tIns="24383" rIns="24383" bIns="24383">
            <a:spAutoFit/>
          </a:bodyPr>
          <a:lstStyle/>
          <a:p>
            <a:pPr>
              <a:defRPr b="1" sz="1700">
                <a:latin typeface="+mn-lt"/>
                <a:ea typeface="+mn-ea"/>
                <a:cs typeface="+mn-cs"/>
                <a:sym typeface="Helvetica"/>
              </a:defRPr>
            </a:pPr>
          </a:p>
          <a:p>
            <a:pPr>
              <a:defRPr b="1" sz="2300">
                <a:latin typeface="+mn-lt"/>
                <a:ea typeface="+mn-ea"/>
                <a:cs typeface="+mn-cs"/>
                <a:sym typeface="Helvetica"/>
              </a:defRPr>
            </a:pPr>
            <a:r>
              <a:t>1.   Widom-Larsen theory </a:t>
            </a:r>
          </a:p>
          <a:p>
            <a:pPr>
              <a:defRPr b="1" sz="1700">
                <a:latin typeface="+mn-lt"/>
                <a:ea typeface="+mn-ea"/>
                <a:cs typeface="+mn-cs"/>
                <a:sym typeface="Helvetica"/>
              </a:defRPr>
            </a:pPr>
            <a:r>
              <a:t>Krivit has written a 3-part book </a:t>
            </a:r>
            <a:r>
              <a:rPr>
                <a:solidFill>
                  <a:srgbClr val="DC3C6F"/>
                </a:solidFill>
              </a:rPr>
              <a:t>"Hacking the atom: Explorations in Nuclear Research"</a:t>
            </a:r>
            <a:r>
              <a:t> about  the history of cold  fusion/LENR. </a:t>
            </a:r>
            <a:r>
              <a:rPr>
                <a:latin typeface="Proxima Nova"/>
                <a:ea typeface="Proxima Nova"/>
                <a:cs typeface="Proxima Nova"/>
                <a:sym typeface="Proxima Nova"/>
              </a:rPr>
              <a:t>I have written an</a:t>
            </a:r>
            <a:r>
              <a:rPr u="sng">
                <a:solidFill>
                  <a:srgbClr val="0000FF"/>
                </a:solidFill>
                <a:uFill>
                  <a:solidFill>
                    <a:srgbClr val="0000FF"/>
                  </a:solidFill>
                </a:uFill>
                <a:hlinkClick r:id="rId2" invalidUrl="" action="" tgtFrame="" tooltip="" history="1" highlightClick="0" endSnd="0"/>
              </a:rPr>
              <a:t> article</a:t>
            </a:r>
            <a:r>
              <a:rPr>
                <a:latin typeface="Proxima Nova"/>
                <a:ea typeface="Proxima Nova"/>
                <a:cs typeface="Proxima Nova"/>
                <a:sym typeface="Proxima Nova"/>
              </a:rPr>
              <a:t>  inspired  by this book about LENR  in the TGD framework.  The basic challenge is to overcome the </a:t>
            </a:r>
            <a:r>
              <a:rPr>
                <a:solidFill>
                  <a:srgbClr val="E23552"/>
                </a:solidFill>
                <a:latin typeface="Proxima Nova"/>
                <a:ea typeface="Proxima Nova"/>
                <a:cs typeface="Proxima Nova"/>
                <a:sym typeface="Proxima Nova"/>
              </a:rPr>
              <a:t>Coulomb wall </a:t>
            </a:r>
            <a:r>
              <a:rPr>
                <a:latin typeface="Proxima Nova"/>
                <a:ea typeface="Proxima Nova"/>
                <a:cs typeface="Proxima Nova"/>
                <a:sym typeface="Proxima Nova"/>
              </a:rPr>
              <a:t>somehow.</a:t>
            </a:r>
            <a:endParaRPr>
              <a:latin typeface="Proxima Nova"/>
              <a:ea typeface="Proxima Nova"/>
              <a:cs typeface="Proxima Nova"/>
              <a:sym typeface="Proxima Nova"/>
            </a:endParaRPr>
          </a:p>
          <a:p>
            <a:pPr>
              <a:defRPr b="1" sz="1700">
                <a:latin typeface="Proxima Nova"/>
                <a:ea typeface="Proxima Nova"/>
                <a:cs typeface="Proxima Nova"/>
                <a:sym typeface="Proxima Nova"/>
              </a:defRPr>
            </a:pPr>
            <a:r>
              <a:t>The basic idea of </a:t>
            </a:r>
            <a:r>
              <a:rPr u="sng">
                <a:solidFill>
                  <a:srgbClr val="0000FF"/>
                </a:solidFill>
                <a:uFill>
                  <a:solidFill>
                    <a:srgbClr val="0000FF"/>
                  </a:solidFill>
                </a:uFill>
                <a:latin typeface="+mn-lt"/>
                <a:ea typeface="+mn-ea"/>
                <a:cs typeface="+mn-cs"/>
                <a:sym typeface="Helvetica"/>
                <a:hlinkClick r:id="rId3" invalidUrl="" action="" tgtFrame="" tooltip="" history="1" highlightClick="0" endSnd="0"/>
              </a:rPr>
              <a:t>Widom-Larsen theory</a:t>
            </a:r>
            <a:r>
              <a:t> is as follows. </a:t>
            </a:r>
            <a:endParaRPr sz="1800"/>
          </a:p>
          <a:p>
            <a:pPr marL="180472" indent="-180472">
              <a:buSzPct val="100000"/>
              <a:buChar char="•"/>
              <a:defRPr b="1" sz="1800">
                <a:latin typeface="Proxima Nova"/>
                <a:ea typeface="Proxima Nova"/>
                <a:cs typeface="Proxima Nova"/>
                <a:sym typeface="Proxima Nova"/>
              </a:defRPr>
            </a:pPr>
            <a:r>
              <a:t>First, heavy surface electrons are created by the fluctuations of classical electromagnetic fields near the negatively charged surfaces of </a:t>
            </a:r>
            <a:r>
              <a:rPr>
                <a:solidFill>
                  <a:srgbClr val="E03646"/>
                </a:solidFill>
              </a:rPr>
              <a:t>metal hydrides</a:t>
            </a:r>
            <a:r>
              <a:t> serving also as </a:t>
            </a:r>
            <a:r>
              <a:rPr>
                <a:solidFill>
                  <a:srgbClr val="E13631"/>
                </a:solidFill>
              </a:rPr>
              <a:t>catalysts</a:t>
            </a:r>
            <a:r>
              <a:t>. The effective mass comes from the minimal coupling to the fluctuating classical electromagnetic field.    </a:t>
            </a:r>
          </a:p>
          <a:p>
            <a:pPr marL="180472" indent="-180472">
              <a:buSzPct val="100000"/>
              <a:buChar char="•"/>
              <a:defRPr b="1" sz="1800">
                <a:latin typeface="Proxima Nova"/>
                <a:ea typeface="Proxima Nova"/>
                <a:cs typeface="Proxima Nova"/>
                <a:sym typeface="Proxima Nova"/>
              </a:defRPr>
            </a:pPr>
            <a:r>
              <a:t>The heavy electron binds with a proton  and by weak interaction gives rise to an  ultra-low momentum  neutron and neutrino.     The heaviness of the surface electron implies that the  kinetic tunnelling barrier due to Uncertainty Principle is very low  and allows  electron and proton get very near to each other  so that  the weak  transition </a:t>
            </a:r>
            <a14:m>
              <m:oMath>
                <m:r>
                  <a:rPr xmlns:a="http://schemas.openxmlformats.org/drawingml/2006/main" sz="2000" i="1">
                    <a:solidFill>
                      <a:srgbClr val="DE3866"/>
                    </a:solidFill>
                    <a:latin typeface="Cambria Math" panose="02040503050406030204" pitchFamily="18" charset="0"/>
                  </a:rPr>
                  <m:t>p</m:t>
                </m:r>
                <m:r>
                  <a:rPr xmlns:a="http://schemas.openxmlformats.org/drawingml/2006/main" sz="2000" i="1">
                    <a:solidFill>
                      <a:srgbClr val="DE3866"/>
                    </a:solidFill>
                    <a:latin typeface="Cambria Math" panose="02040503050406030204" pitchFamily="18" charset="0"/>
                  </a:rPr>
                  <m:t>+</m:t>
                </m:r>
                <m:r>
                  <a:rPr xmlns:a="http://schemas.openxmlformats.org/drawingml/2006/main" sz="2000" i="1">
                    <a:solidFill>
                      <a:srgbClr val="DE3866"/>
                    </a:solidFill>
                    <a:latin typeface="Cambria Math" panose="02040503050406030204" pitchFamily="18" charset="0"/>
                  </a:rPr>
                  <m:t>e</m:t>
                </m:r>
                <m:r>
                  <a:rPr xmlns:a="http://schemas.openxmlformats.org/drawingml/2006/main" sz="2000" i="1">
                    <a:solidFill>
                      <a:srgbClr val="DE3866"/>
                    </a:solidFill>
                    <a:latin typeface="Cambria Math" panose="02040503050406030204" pitchFamily="18" charset="0"/>
                  </a:rPr>
                  <m:t>→</m:t>
                </m:r>
                <m:r>
                  <a:rPr xmlns:a="http://schemas.openxmlformats.org/drawingml/2006/main" sz="2000" i="1">
                    <a:solidFill>
                      <a:srgbClr val="DE3866"/>
                    </a:solidFill>
                    <a:latin typeface="Cambria Math" panose="02040503050406030204" pitchFamily="18" charset="0"/>
                  </a:rPr>
                  <m:t>n</m:t>
                </m:r>
                <m:r>
                  <a:rPr xmlns:a="http://schemas.openxmlformats.org/drawingml/2006/main" sz="2000" i="1">
                    <a:solidFill>
                      <a:srgbClr val="DE3866"/>
                    </a:solidFill>
                    <a:latin typeface="Cambria Math" panose="02040503050406030204" pitchFamily="18" charset="0"/>
                  </a:rPr>
                  <m:t>+</m:t>
                </m:r>
                <m:r>
                  <a:rPr xmlns:a="http://schemas.openxmlformats.org/drawingml/2006/main" sz="2000" i="1">
                    <a:solidFill>
                      <a:srgbClr val="DE3866"/>
                    </a:solidFill>
                    <a:latin typeface="Cambria Math" panose="02040503050406030204" pitchFamily="18" charset="0"/>
                  </a:rPr>
                  <m:t>ν</m:t>
                </m:r>
              </m:oMath>
            </a14:m>
            <a:r>
              <a:rPr>
                <a:solidFill>
                  <a:srgbClr val="DE3966"/>
                </a:solidFill>
              </a:rPr>
              <a:t>   </a:t>
            </a:r>
            <a:r>
              <a:t>can occur. </a:t>
            </a:r>
          </a:p>
          <a:p>
            <a:pPr marL="180472" indent="-180472">
              <a:buSzPct val="100000"/>
              <a:buChar char="•"/>
              <a:defRPr b="1" sz="1800">
                <a:latin typeface="Proxima Nova"/>
                <a:ea typeface="Proxima Nova"/>
                <a:cs typeface="Proxima Nova"/>
                <a:sym typeface="Proxima Nova"/>
              </a:defRPr>
            </a:pPr>
            <a:r>
              <a:t>Neutron has no Coulomb barrier and  has very low momentum so that it can be absorbed by a target nucleus at a high rate.   The low momentum compensates for the extreme weakness of the weak interaction.</a:t>
            </a:r>
          </a:p>
        </p:txBody>
      </p:sp>
      <p:pic>
        <p:nvPicPr>
          <p:cNvPr id="184" name="Audio Recording.m4a" descr="Audio Recording.m4a"/>
          <p:cNvPicPr>
            <a:picLocks noChangeAspect="0"/>
          </p:cNvPicPr>
          <p:nvPr>
            <a:audioFile r:link="rId4"/>
            <p:extLst>
              <p:ext uri="{DAA4B4D4-6D71-4841-9C94-3DE7FCFB9230}">
                <p14:media xmlns:p14="http://schemas.microsoft.com/office/powerpoint/2010/main" r:embed="rId5"/>
              </p:ext>
            </p:extLst>
          </p:nvPr>
        </p:nvPicPr>
        <p:blipFill>
          <a:blip r:embed="rId6">
            <a:extLst/>
          </a:blip>
          <a:stretch>
            <a:fillRect/>
          </a:stretch>
        </p:blipFill>
        <p:spPr>
          <a:xfrm>
            <a:off x="9171092" y="7680959"/>
            <a:ext cx="571501" cy="57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11210000" fill="hold"/>
                                        <p:tgtEl>
                                          <p:spTgt spid="184"/>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18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6" name="2.   Findings of the group  of Charles Buhler…"/>
          <p:cNvSpPr txBox="1"/>
          <p:nvPr/>
        </p:nvSpPr>
        <p:spPr>
          <a:xfrm>
            <a:off x="528151" y="1936805"/>
            <a:ext cx="11948498" cy="3490844"/>
          </a:xfrm>
          <a:prstGeom prst="rect">
            <a:avLst/>
          </a:prstGeom>
          <a:ln w="12700">
            <a:miter lim="400000"/>
          </a:ln>
          <a:extLst>
            <a:ext uri="{C572A759-6A51-4108-AA02-DFA0A04FC94B}">
              <ma14:wrappingTextBoxFlag xmlns:ma14="http://schemas.microsoft.com/office/mac/drawingml/2011/main" val="1"/>
            </a:ext>
          </a:extLst>
        </p:spPr>
        <p:txBody>
          <a:bodyPr lIns="24383" tIns="24383" rIns="24383" bIns="24383">
            <a:spAutoFit/>
          </a:bodyPr>
          <a:lstStyle/>
          <a:p>
            <a:pPr>
              <a:defRPr b="1" sz="1700">
                <a:latin typeface="+mn-lt"/>
                <a:ea typeface="+mn-ea"/>
                <a:cs typeface="+mn-cs"/>
                <a:sym typeface="Helvetica"/>
              </a:defRPr>
            </a:pPr>
            <a:r>
              <a:t> There are objections against the idea.</a:t>
            </a:r>
            <a:r>
              <a:rPr>
                <a:latin typeface="Proxima Nova"/>
                <a:ea typeface="Proxima Nova"/>
                <a:cs typeface="Proxima Nova"/>
                <a:sym typeface="Proxima Nova"/>
              </a:rPr>
              <a:t> </a:t>
            </a:r>
            <a:endParaRPr sz="1800">
              <a:latin typeface="Proxima Nova"/>
              <a:ea typeface="Proxima Nova"/>
              <a:cs typeface="Proxima Nova"/>
              <a:sym typeface="Proxima Nova"/>
            </a:endParaRPr>
          </a:p>
          <a:p>
            <a:pPr marL="228600" indent="-228600">
              <a:buSzPct val="100000"/>
              <a:buChar char="•"/>
              <a:defRPr b="1" sz="1800">
                <a:latin typeface="Proxima Nova"/>
                <a:ea typeface="Proxima Nova"/>
                <a:cs typeface="Proxima Nova"/>
                <a:sym typeface="Proxima Nova"/>
              </a:defRPr>
            </a:pPr>
            <a:r>
              <a:t>The difference of proton and neutron masses is  </a:t>
            </a:r>
            <a14:m>
              <m:oMath>
                <m:sSub>
                  <m:e>
                    <m:r>
                      <a:rPr xmlns:a="http://schemas.openxmlformats.org/drawingml/2006/main" sz="2000" i="1">
                        <a:solidFill>
                          <a:srgbClr val="DE3866"/>
                        </a:solidFill>
                        <a:latin typeface="Cambria Math" panose="02040503050406030204" pitchFamily="18" charset="0"/>
                      </a:rPr>
                      <m:t>m</m:t>
                    </m:r>
                  </m:e>
                  <m:sub>
                    <m:r>
                      <a:rPr xmlns:a="http://schemas.openxmlformats.org/drawingml/2006/main" sz="2000" i="1">
                        <a:solidFill>
                          <a:srgbClr val="DE3866"/>
                        </a:solidFill>
                        <a:latin typeface="Cambria Math" panose="02040503050406030204" pitchFamily="18" charset="0"/>
                      </a:rPr>
                      <m:t>n</m:t>
                    </m:r>
                  </m:sub>
                </m:sSub>
                <m:r>
                  <a:rPr xmlns:a="http://schemas.openxmlformats.org/drawingml/2006/main" sz="2000" i="1">
                    <a:solidFill>
                      <a:srgbClr val="DE3866"/>
                    </a:solidFill>
                    <a:latin typeface="Cambria Math" panose="02040503050406030204" pitchFamily="18" charset="0"/>
                  </a:rPr>
                  <m:t>-</m:t>
                </m:r>
                <m:sSub>
                  <m:e>
                    <m:r>
                      <a:rPr xmlns:a="http://schemas.openxmlformats.org/drawingml/2006/main" sz="2000" i="1">
                        <a:solidFill>
                          <a:srgbClr val="DE3866"/>
                        </a:solidFill>
                        <a:latin typeface="Cambria Math" panose="02040503050406030204" pitchFamily="18" charset="0"/>
                      </a:rPr>
                      <m:t>m</m:t>
                    </m:r>
                  </m:e>
                  <m:sub>
                    <m:r>
                      <a:rPr xmlns:a="http://schemas.openxmlformats.org/drawingml/2006/main" sz="2000" i="1">
                        <a:solidFill>
                          <a:srgbClr val="DE3866"/>
                        </a:solidFill>
                        <a:latin typeface="Cambria Math" panose="02040503050406030204" pitchFamily="18" charset="0"/>
                      </a:rPr>
                      <m:t>p</m:t>
                    </m:r>
                  </m:sub>
                </m:sSub>
                <m:r>
                  <a:rPr xmlns:a="http://schemas.openxmlformats.org/drawingml/2006/main" sz="2000" i="1">
                    <a:solidFill>
                      <a:srgbClr val="DE3866"/>
                    </a:solidFill>
                    <a:latin typeface="Cambria Math" panose="02040503050406030204" pitchFamily="18" charset="0"/>
                  </a:rPr>
                  <m:t>=</m:t>
                </m:r>
                <m:r>
                  <a:rPr xmlns:a="http://schemas.openxmlformats.org/drawingml/2006/main" sz="2000" i="1">
                    <a:solidFill>
                      <a:srgbClr val="DE3866"/>
                    </a:solidFill>
                    <a:latin typeface="Cambria Math" panose="02040503050406030204" pitchFamily="18" charset="0"/>
                  </a:rPr>
                  <m:t>2.5</m:t>
                </m:r>
                <m:sSub>
                  <m:e>
                    <m:r>
                      <a:rPr xmlns:a="http://schemas.openxmlformats.org/drawingml/2006/main" sz="2000" i="1">
                        <a:solidFill>
                          <a:srgbClr val="DE3866"/>
                        </a:solidFill>
                        <a:latin typeface="Cambria Math" panose="02040503050406030204" pitchFamily="18" charset="0"/>
                      </a:rPr>
                      <m:t>m</m:t>
                    </m:r>
                  </m:e>
                  <m:sub>
                    <m:r>
                      <a:rPr xmlns:a="http://schemas.openxmlformats.org/drawingml/2006/main" sz="2000" i="1">
                        <a:solidFill>
                          <a:srgbClr val="DE3866"/>
                        </a:solidFill>
                        <a:latin typeface="Cambria Math" panose="02040503050406030204" pitchFamily="18" charset="0"/>
                      </a:rPr>
                      <m:t>e</m:t>
                    </m:r>
                  </m:sub>
                </m:sSub>
              </m:oMath>
            </a14:m>
            <a:r>
              <a:t> . The final state neutron produced in </a:t>
            </a:r>
            <a14:m>
              <m:oMath>
                <m:r>
                  <a:rPr xmlns:a="http://schemas.openxmlformats.org/drawingml/2006/main" sz="2000" i="1">
                    <a:solidFill>
                      <a:srgbClr val="DD3986"/>
                    </a:solidFill>
                    <a:latin typeface="Cambria Math" panose="02040503050406030204" pitchFamily="18" charset="0"/>
                  </a:rPr>
                  <m:t>p</m:t>
                </m:r>
                <m:r>
                  <a:rPr xmlns:a="http://schemas.openxmlformats.org/drawingml/2006/main" sz="2000" i="1">
                    <a:solidFill>
                      <a:srgbClr val="DD3986"/>
                    </a:solidFill>
                    <a:latin typeface="Cambria Math" panose="02040503050406030204" pitchFamily="18" charset="0"/>
                  </a:rPr>
                  <m:t>+</m:t>
                </m:r>
                <m:r>
                  <a:rPr xmlns:a="http://schemas.openxmlformats.org/drawingml/2006/main" sz="2000" i="1">
                    <a:solidFill>
                      <a:srgbClr val="DD3986"/>
                    </a:solidFill>
                    <a:latin typeface="Cambria Math" panose="02040503050406030204" pitchFamily="18" charset="0"/>
                  </a:rPr>
                  <m:t>e</m:t>
                </m:r>
                <m:r>
                  <a:rPr xmlns:a="http://schemas.openxmlformats.org/drawingml/2006/main" sz="2000" i="1">
                    <a:solidFill>
                      <a:srgbClr val="DD3986"/>
                    </a:solidFill>
                    <a:latin typeface="Cambria Math" panose="02040503050406030204" pitchFamily="18" charset="0"/>
                  </a:rPr>
                  <m:t>→</m:t>
                </m:r>
                <m:r>
                  <a:rPr xmlns:a="http://schemas.openxmlformats.org/drawingml/2006/main" sz="2000" i="1">
                    <a:solidFill>
                      <a:srgbClr val="DD3986"/>
                    </a:solidFill>
                    <a:latin typeface="Cambria Math" panose="02040503050406030204" pitchFamily="18" charset="0"/>
                  </a:rPr>
                  <m:t>n</m:t>
                </m:r>
                <m:r>
                  <a:rPr xmlns:a="http://schemas.openxmlformats.org/drawingml/2006/main" sz="2000" i="1">
                    <a:solidFill>
                      <a:srgbClr val="DD3986"/>
                    </a:solidFill>
                    <a:latin typeface="Cambria Math" panose="02040503050406030204" pitchFamily="18" charset="0"/>
                  </a:rPr>
                  <m:t>+</m:t>
                </m:r>
                <m:r>
                  <a:rPr xmlns:a="http://schemas.openxmlformats.org/drawingml/2006/main" sz="2000" i="1">
                    <a:solidFill>
                      <a:srgbClr val="DD3986"/>
                    </a:solidFill>
                    <a:latin typeface="Cambria Math" panose="02040503050406030204" pitchFamily="18" charset="0"/>
                  </a:rPr>
                  <m:t>ν</m:t>
                </m:r>
              </m:oMath>
            </a14:m>
            <a:r>
              <a:t>  must be almost at rest.  This requries </a:t>
            </a:r>
            <a:r>
              <a:rPr>
                <a:solidFill>
                  <a:srgbClr val="E23550"/>
                </a:solidFill>
              </a:rPr>
              <a:t>fine tuning</a:t>
            </a:r>
            <a:r>
              <a:t>. Extremely strong em fields are required.</a:t>
            </a:r>
          </a:p>
          <a:p>
            <a:pPr marL="228600" indent="-228600">
              <a:buSzPct val="100000"/>
              <a:buChar char="•"/>
              <a:defRPr b="1" sz="1800">
                <a:latin typeface="Proxima Nova"/>
                <a:ea typeface="Proxima Nova"/>
                <a:cs typeface="Proxima Nova"/>
                <a:sym typeface="Proxima Nova"/>
              </a:defRPr>
            </a:pPr>
            <a:r>
              <a:t>One can argue that at  the fundamental level  ordinary kinematics, instead of  the effective kinematics based on minimal coupling, should be used. The straight forward conclusion would be that in the standard kinematics the energy of an  electron must be  </a:t>
            </a:r>
            <a14:m>
              <m:oMath>
                <m:r>
                  <a:rPr xmlns:a="http://schemas.openxmlformats.org/drawingml/2006/main" sz="2050" i="1">
                    <a:solidFill>
                      <a:srgbClr val="DC3B73"/>
                    </a:solidFill>
                    <a:latin typeface="Cambria Math" panose="02040503050406030204" pitchFamily="18" charset="0"/>
                  </a:rPr>
                  <m:t>2.5</m:t>
                </m:r>
                <m:sSub>
                  <m:e>
                    <m:r>
                      <a:rPr xmlns:a="http://schemas.openxmlformats.org/drawingml/2006/main" sz="2050" i="1">
                        <a:solidFill>
                          <a:srgbClr val="DC3B73"/>
                        </a:solidFill>
                        <a:latin typeface="Cambria Math" panose="02040503050406030204" pitchFamily="18" charset="0"/>
                      </a:rPr>
                      <m:t>m</m:t>
                    </m:r>
                  </m:e>
                  <m:sub>
                    <m:r>
                      <a:rPr xmlns:a="http://schemas.openxmlformats.org/drawingml/2006/main" sz="2050" i="1">
                        <a:solidFill>
                          <a:srgbClr val="DC3B73"/>
                        </a:solidFill>
                        <a:latin typeface="Cambria Math" panose="02040503050406030204" pitchFamily="18" charset="0"/>
                      </a:rPr>
                      <m:t>e</m:t>
                    </m:r>
                  </m:sub>
                </m:sSub>
              </m:oMath>
            </a14:m>
            <a:r>
              <a:t>  so it would be relativistic.     </a:t>
            </a:r>
          </a:p>
          <a:p>
            <a:pPr marL="228600" indent="-228600">
              <a:buSzPct val="100000"/>
              <a:buChar char="•"/>
              <a:defRPr b="1" sz="1800">
                <a:latin typeface="Proxima Nova"/>
                <a:ea typeface="Proxima Nova"/>
                <a:cs typeface="Proxima Nova"/>
                <a:sym typeface="Proxima Nova"/>
              </a:defRPr>
            </a:pPr>
            <a:r>
              <a:t>A further criticism relates to the heaviness of the surface electron. There are very tight constraints on the value of the effective mass. I did not find from the web any support for heavy electrons in </a:t>
            </a:r>
            <a:r>
              <a:rPr>
                <a:solidFill>
                  <a:srgbClr val="E03654"/>
                </a:solidFill>
              </a:rPr>
              <a:t>Cu</a:t>
            </a:r>
            <a:r>
              <a:t> and </a:t>
            </a:r>
            <a:r>
              <a:rPr>
                <a:solidFill>
                  <a:srgbClr val="DC3C6A"/>
                </a:solidFill>
              </a:rPr>
              <a:t>Ni </a:t>
            </a:r>
            <a:r>
              <a:rPr>
                <a:solidFill>
                  <a:srgbClr val="050404"/>
                </a:solidFill>
              </a:rPr>
              <a:t>(in the standard condensed matter sense)</a:t>
            </a:r>
            <a:r>
              <a:t>.    Wikipedia article (see </a:t>
            </a:r>
            <a:r>
              <a:rPr u="sng">
                <a:solidFill>
                  <a:srgbClr val="0000FF"/>
                </a:solidFill>
                <a:uFill>
                  <a:solidFill>
                    <a:srgbClr val="0000FF"/>
                  </a:solidFill>
                </a:uFill>
                <a:hlinkClick r:id="rId2" invalidUrl="" action="" tgtFrame="" tooltip="" history="1" highlightClick="0" endSnd="0"/>
              </a:rPr>
              <a:t>this</a:t>
            </a:r>
            <a:r>
              <a:t>) and web search suggest   that they quite generally involve </a:t>
            </a:r>
            <a:r>
              <a:rPr>
                <a:solidFill>
                  <a:srgbClr val="DF373C"/>
                </a:solidFill>
              </a:rPr>
              <a:t>f</a:t>
            </a:r>
            <a:r>
              <a:t> electrons and they are absent in </a:t>
            </a:r>
            <a:r>
              <a:rPr>
                <a:solidFill>
                  <a:srgbClr val="DF3756"/>
                </a:solidFill>
              </a:rPr>
              <a:t>Cu</a:t>
            </a:r>
            <a:r>
              <a:t> and </a:t>
            </a:r>
            <a:r>
              <a:rPr>
                <a:solidFill>
                  <a:srgbClr val="DF3757"/>
                </a:solidFill>
              </a:rPr>
              <a:t>Ni</a:t>
            </a:r>
            <a:r>
              <a:t>.</a:t>
            </a:r>
          </a:p>
        </p:txBody>
      </p:sp>
      <p:pic>
        <p:nvPicPr>
          <p:cNvPr id="187" name="Audio Recording.m4a" descr="Audio Recording.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8927252" y="4930985"/>
            <a:ext cx="571501" cy="57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03765000" fill="hold"/>
                                        <p:tgtEl>
                                          <p:spTgt spid="187"/>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187"/>
                </p:tgtEl>
              </p:cMediaNode>
            </p:audio>
          </p:childTnLst>
        </p:cTn>
      </p:par>
    </p:tnLst>
  </p:timing>
</p:sld>
</file>

<file path=ppt/theme/theme1.xml><?xml version="1.0" encoding="utf-8"?>
<a:theme xmlns:a="http://schemas.openxmlformats.org/drawingml/2006/main" xmlns:r="http://schemas.openxmlformats.org/officeDocument/2006/relationships" name="29_Lookbook">
  <a:themeElements>
    <a:clrScheme name="29_Lookbook">
      <a:dk1>
        <a:srgbClr val="000000"/>
      </a:dk1>
      <a:lt1>
        <a:srgbClr val="F6F7F2"/>
      </a:lt1>
      <a:dk2>
        <a:srgbClr val="A7A7A7"/>
      </a:dk2>
      <a:lt2>
        <a:srgbClr val="535353"/>
      </a:lt2>
      <a:accent1>
        <a:srgbClr val="B9CAD3"/>
      </a:accent1>
      <a:accent2>
        <a:srgbClr val="8CBAD7"/>
      </a:accent2>
      <a:accent3>
        <a:srgbClr val="B5AFC4"/>
      </a:accent3>
      <a:accent4>
        <a:srgbClr val="E8A6B1"/>
      </a:accent4>
      <a:accent5>
        <a:srgbClr val="FF8A6E"/>
      </a:accent5>
      <a:accent6>
        <a:srgbClr val="E2CF91"/>
      </a:accent6>
      <a:hlink>
        <a:srgbClr val="0000FF"/>
      </a:hlink>
      <a:folHlink>
        <a:srgbClr val="FF00FF"/>
      </a:folHlink>
    </a:clrScheme>
    <a:fontScheme name="29_Lookbook">
      <a:majorFont>
        <a:latin typeface="Helvetica Neue"/>
        <a:ea typeface="Helvetica Neue"/>
        <a:cs typeface="Helvetica Neue"/>
      </a:majorFont>
      <a:minorFont>
        <a:latin typeface="Helvetica"/>
        <a:ea typeface="Helvetica"/>
        <a:cs typeface="Helvetica"/>
      </a:minorFont>
    </a:fontScheme>
    <a:fmtScheme name="29_Lookboo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6F7F2"/>
        </a:solidFill>
        <a:ln w="25400" cap="flat">
          <a:solidFill>
            <a:schemeClr val="accent1"/>
          </a:solidFill>
          <a:prstDash val="solid"/>
          <a:round/>
        </a:ln>
        <a:effectLst/>
        <a:sp3d/>
      </a:spPr>
      <a:bodyPr rot="0" spcFirstLastPara="1" vertOverflow="overflow" horzOverflow="overflow" vert="horz" wrap="square" lIns="27091" tIns="27091" rIns="27091" bIns="27091" numCol="1" spcCol="38100" rtlCol="0" anchor="ctr" upright="0">
        <a:spAutoFit/>
      </a:bodyPr>
      <a:lstStyle>
        <a:defPPr marL="0" marR="0" indent="0" algn="l" defTabSz="1408808" rtl="0" fontAlgn="auto" latinLnBrk="0" hangingPunct="0">
          <a:lnSpc>
            <a:spcPct val="80000"/>
          </a:lnSpc>
          <a:spcBef>
            <a:spcPts val="2900"/>
          </a:spcBef>
          <a:spcAft>
            <a:spcPts val="0"/>
          </a:spcAft>
          <a:buClrTx/>
          <a:buSzTx/>
          <a:buFontTx/>
          <a:buNone/>
          <a:tabLst/>
          <a:defRPr b="0" baseline="0" cap="none" i="0" spc="0" strike="noStrike" sz="2600" u="none" kumimoji="0" normalizeH="0">
            <a:ln>
              <a:noFill/>
            </a:ln>
            <a:solidFill>
              <a:srgbClr val="000000"/>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24383" tIns="24383" rIns="24383" bIns="24383" numCol="1" spcCol="38100" rtlCol="0" anchor="t" upright="0">
        <a:spAutoFit/>
      </a:bodyPr>
      <a:lstStyle>
        <a:defPPr marL="0" marR="0" indent="0" algn="l" defTabSz="1408808" rtl="0" fontAlgn="auto" latinLnBrk="0" hangingPunct="0">
          <a:lnSpc>
            <a:spcPct val="80000"/>
          </a:lnSpc>
          <a:spcBef>
            <a:spcPts val="2900"/>
          </a:spcBef>
          <a:spcAft>
            <a:spcPts val="0"/>
          </a:spcAft>
          <a:buClrTx/>
          <a:buSzTx/>
          <a:buFontTx/>
          <a:buNone/>
          <a:tabLst/>
          <a:defRPr b="0" baseline="0" cap="none" i="0" spc="0" strike="noStrike" sz="2600" u="none" kumimoji="0" normalizeH="0">
            <a:ln>
              <a:noFill/>
            </a:ln>
            <a:solidFill>
              <a:srgbClr val="000000"/>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9_Lookbook">
  <a:themeElements>
    <a:clrScheme name="29_Lookbook">
      <a:dk1>
        <a:srgbClr val="000000"/>
      </a:dk1>
      <a:lt1>
        <a:srgbClr val="FFFFFF"/>
      </a:lt1>
      <a:dk2>
        <a:srgbClr val="A7A7A7"/>
      </a:dk2>
      <a:lt2>
        <a:srgbClr val="535353"/>
      </a:lt2>
      <a:accent1>
        <a:srgbClr val="B9CAD3"/>
      </a:accent1>
      <a:accent2>
        <a:srgbClr val="8CBAD7"/>
      </a:accent2>
      <a:accent3>
        <a:srgbClr val="B5AFC4"/>
      </a:accent3>
      <a:accent4>
        <a:srgbClr val="E8A6B1"/>
      </a:accent4>
      <a:accent5>
        <a:srgbClr val="FF8A6E"/>
      </a:accent5>
      <a:accent6>
        <a:srgbClr val="E2CF91"/>
      </a:accent6>
      <a:hlink>
        <a:srgbClr val="0000FF"/>
      </a:hlink>
      <a:folHlink>
        <a:srgbClr val="FF00FF"/>
      </a:folHlink>
    </a:clrScheme>
    <a:fontScheme name="29_Lookbook">
      <a:majorFont>
        <a:latin typeface="Helvetica Neue"/>
        <a:ea typeface="Helvetica Neue"/>
        <a:cs typeface="Helvetica Neue"/>
      </a:majorFont>
      <a:minorFont>
        <a:latin typeface="Helvetica"/>
        <a:ea typeface="Helvetica"/>
        <a:cs typeface="Helvetica"/>
      </a:minorFont>
    </a:fontScheme>
    <a:fmtScheme name="29_Lookboo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6F7F2"/>
        </a:solidFill>
        <a:ln w="25400" cap="flat">
          <a:solidFill>
            <a:schemeClr val="accent1"/>
          </a:solidFill>
          <a:prstDash val="solid"/>
          <a:round/>
        </a:ln>
        <a:effectLst/>
        <a:sp3d/>
      </a:spPr>
      <a:bodyPr rot="0" spcFirstLastPara="1" vertOverflow="overflow" horzOverflow="overflow" vert="horz" wrap="square" lIns="27091" tIns="27091" rIns="27091" bIns="27091" numCol="1" spcCol="38100" rtlCol="0" anchor="ctr" upright="0">
        <a:spAutoFit/>
      </a:bodyPr>
      <a:lstStyle>
        <a:defPPr marL="0" marR="0" indent="0" algn="l" defTabSz="1408808" rtl="0" fontAlgn="auto" latinLnBrk="0" hangingPunct="0">
          <a:lnSpc>
            <a:spcPct val="80000"/>
          </a:lnSpc>
          <a:spcBef>
            <a:spcPts val="2900"/>
          </a:spcBef>
          <a:spcAft>
            <a:spcPts val="0"/>
          </a:spcAft>
          <a:buClrTx/>
          <a:buSzTx/>
          <a:buFontTx/>
          <a:buNone/>
          <a:tabLst/>
          <a:defRPr b="0" baseline="0" cap="none" i="0" spc="0" strike="noStrike" sz="2600" u="none" kumimoji="0" normalizeH="0">
            <a:ln>
              <a:noFill/>
            </a:ln>
            <a:solidFill>
              <a:srgbClr val="000000"/>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24383" tIns="24383" rIns="24383" bIns="24383" numCol="1" spcCol="38100" rtlCol="0" anchor="t" upright="0">
        <a:spAutoFit/>
      </a:bodyPr>
      <a:lstStyle>
        <a:defPPr marL="0" marR="0" indent="0" algn="l" defTabSz="1408808" rtl="0" fontAlgn="auto" latinLnBrk="0" hangingPunct="0">
          <a:lnSpc>
            <a:spcPct val="80000"/>
          </a:lnSpc>
          <a:spcBef>
            <a:spcPts val="2900"/>
          </a:spcBef>
          <a:spcAft>
            <a:spcPts val="0"/>
          </a:spcAft>
          <a:buClrTx/>
          <a:buSzTx/>
          <a:buFontTx/>
          <a:buNone/>
          <a:tabLst/>
          <a:defRPr b="0" baseline="0" cap="none" i="0" spc="0" strike="noStrike" sz="2600" u="none" kumimoji="0" normalizeH="0">
            <a:ln>
              <a:noFill/>
            </a:ln>
            <a:solidFill>
              <a:srgbClr val="000000"/>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